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22" Type="http://schemas.openxmlformats.org/officeDocument/2006/relationships/slide" Target="slides/slide16.xml"/><Relationship Id="rId44" Type="http://schemas.openxmlformats.org/officeDocument/2006/relationships/slide" Target="slides/slide38.xml"/><Relationship Id="rId21" Type="http://schemas.openxmlformats.org/officeDocument/2006/relationships/slide" Target="slides/slide15.xml"/><Relationship Id="rId43" Type="http://schemas.openxmlformats.org/officeDocument/2006/relationships/slide" Target="slides/slide37.xml"/><Relationship Id="rId24" Type="http://schemas.openxmlformats.org/officeDocument/2006/relationships/slide" Target="slides/slide18.xml"/><Relationship Id="rId46" Type="http://schemas.openxmlformats.org/officeDocument/2006/relationships/slide" Target="slides/slide40.xml"/><Relationship Id="rId23" Type="http://schemas.openxmlformats.org/officeDocument/2006/relationships/slide" Target="slides/slide17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620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6" name="Shape 2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6" name="Shape 22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9" name="Shape 24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265" name="Shape 26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6" name="Shape 266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7" name="Shape 28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06" name="Shape 3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307" name="Shape 307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0" name="Shape 33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8" name="Shape 34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0" name="Shape 37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2" name="Shape 39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Shape 407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08" name="Shape 40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09" name="Shape 409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34" name="Shape 3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rPr b="0" baseline="0" i="0" lang="en-US" sz="1800" u="none" cap="none" strike="noStrike"/>
              <a:t>Who is </a:t>
            </a:r>
            <a:r>
              <a:rPr b="1" baseline="0" i="0" lang="en-US" sz="1800" u="none" cap="none" strike="noStrike"/>
              <a:t>Stan Hatfield and Ken Pinzke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Shape 430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1" name="Shape 43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3" name="Shape 45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469" name="Shape 46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70" name="Shape 470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Shape 488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9" name="Shape 48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Shape 504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505" name="Shape 50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06" name="Shape 506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Shape 524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25" name="Shape 52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Shape 545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6" name="Shape 54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Shape 565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6" name="Shape 56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Shape 589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0" name="Shape 59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Shape 605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606" name="Shape 6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07" name="Shape 607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8" name="Shape 8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Shape 630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1" name="Shape 63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Shape 646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647" name="Shape 64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48" name="Shape 648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Shape 668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69" name="Shape 66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Shape 684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685" name="Shape 68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86" name="Shape 686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Shape 706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7" name="Shape 70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Shape 722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723" name="Shape 72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724" name="Shape 724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Shape 743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4" name="Shape 74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Shape 759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760" name="Shape 76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761" name="Shape 761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Shape 782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3" name="Shape 78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4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Shape 805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6" name="Shape 8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0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Shape 821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822" name="Shape 82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823" name="Shape 823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9" name="Shape 12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45" name="Shape 14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/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162" name="Shape 16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rPr b="0" baseline="0" i="0" lang="en-US" sz="1800" u="none" cap="none" strike="noStrike"/>
              <a:t>Makes no sense without caption in book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2" name="Shape 18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3" name="Shape 20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67" name="Shape 67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defRPr b="1" sz="4000" cap="none"/>
            </a:lvl1pPr>
            <a:lvl2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sz="2000"/>
            </a:lvl1pPr>
            <a:lvl2pPr indent="0" marL="457200" rtl="0">
              <a:spcBef>
                <a:spcPts val="0"/>
              </a:spcBef>
              <a:buFont typeface="Arial"/>
              <a:buNone/>
              <a:defRPr sz="1800"/>
            </a:lvl2pPr>
            <a:lvl3pPr indent="0" marL="914400" rtl="0">
              <a:spcBef>
                <a:spcPts val="0"/>
              </a:spcBef>
              <a:buFont typeface="Arial"/>
              <a:buNone/>
              <a:defRPr sz="1600"/>
            </a:lvl3pPr>
            <a:lvl4pPr indent="0" marL="1371600" rtl="0">
              <a:spcBef>
                <a:spcPts val="0"/>
              </a:spcBef>
              <a:buFont typeface="Arial"/>
              <a:buNone/>
              <a:defRPr sz="1400"/>
            </a:lvl4pPr>
            <a:lvl5pPr indent="0" marL="1828800" rtl="0">
              <a:spcBef>
                <a:spcPts val="0"/>
              </a:spcBef>
              <a:buFont typeface="Arial"/>
              <a:buNone/>
              <a:defRPr sz="1400"/>
            </a:lvl5pPr>
            <a:lvl6pPr indent="0" marL="2286000" rtl="0">
              <a:spcBef>
                <a:spcPts val="0"/>
              </a:spcBef>
              <a:buFont typeface="Arial"/>
              <a:buNone/>
              <a:defRPr sz="1400"/>
            </a:lvl6pPr>
            <a:lvl7pPr indent="0" marL="2743200" rtl="0">
              <a:spcBef>
                <a:spcPts val="0"/>
              </a:spcBef>
              <a:buFont typeface="Arial"/>
              <a:buNone/>
              <a:defRPr sz="1400"/>
            </a:lvl7pPr>
            <a:lvl8pPr indent="0" marL="3200400" rtl="0">
              <a:spcBef>
                <a:spcPts val="0"/>
              </a:spcBef>
              <a:buFont typeface="Arial"/>
              <a:buNone/>
              <a:defRPr sz="1400"/>
            </a:lvl8pPr>
            <a:lvl9pPr indent="0" marL="3657600" rtl="0">
              <a:spcBef>
                <a:spcPts val="0"/>
              </a:spcBef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•"/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–"/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•"/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–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»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»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»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»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»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•"/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–"/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•"/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–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»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»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»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»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»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rtl="0" algn="l">
              <a:spcBef>
                <a:spcPts val="0"/>
              </a:spcBef>
              <a:spcAft>
                <a:spcPts val="0"/>
              </a:spcAf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•"/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–"/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•"/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–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»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»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»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»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»"/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Shape 51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sz="1400"/>
            </a:lvl1pPr>
            <a:lvl2pPr indent="0" marL="457200" rtl="0">
              <a:spcBef>
                <a:spcPts val="0"/>
              </a:spcBef>
              <a:buFont typeface="Arial"/>
              <a:buNone/>
              <a:defRPr sz="1200"/>
            </a:lvl2pPr>
            <a:lvl3pPr indent="0" marL="914400" rtl="0">
              <a:spcBef>
                <a:spcPts val="0"/>
              </a:spcBef>
              <a:buFont typeface="Arial"/>
              <a:buNone/>
              <a:defRPr sz="1000"/>
            </a:lvl3pPr>
            <a:lvl4pPr indent="0" marL="1371600" rtl="0">
              <a:spcBef>
                <a:spcPts val="0"/>
              </a:spcBef>
              <a:buFont typeface="Arial"/>
              <a:buNone/>
              <a:defRPr sz="900"/>
            </a:lvl4pPr>
            <a:lvl5pPr indent="0" marL="1828800" rtl="0">
              <a:spcBef>
                <a:spcPts val="0"/>
              </a:spcBef>
              <a:buFont typeface="Arial"/>
              <a:buNone/>
              <a:defRPr sz="900"/>
            </a:lvl5pPr>
            <a:lvl6pPr indent="0" marL="2286000" rtl="0">
              <a:spcBef>
                <a:spcPts val="0"/>
              </a:spcBef>
              <a:buFont typeface="Arial"/>
              <a:buNone/>
              <a:defRPr sz="900"/>
            </a:lvl6pPr>
            <a:lvl7pPr indent="0" marL="2743200" rtl="0">
              <a:spcBef>
                <a:spcPts val="0"/>
              </a:spcBef>
              <a:buFont typeface="Arial"/>
              <a:buNone/>
              <a:defRPr sz="900"/>
            </a:lvl7pPr>
            <a:lvl8pPr indent="0" marL="3200400" rtl="0">
              <a:spcBef>
                <a:spcPts val="0"/>
              </a:spcBef>
              <a:buFont typeface="Arial"/>
              <a:buNone/>
              <a:defRPr sz="900"/>
            </a:lvl8pPr>
            <a:lvl9pPr indent="0" marL="3657600" rtl="0">
              <a:spcBef>
                <a:spcPts val="0"/>
              </a:spcBef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/>
        </p:txBody>
      </p:sp>
      <p:sp>
        <p:nvSpPr>
          <p:cNvPr id="56" name="Shape 5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sz="1400"/>
            </a:lvl1pPr>
            <a:lvl2pPr indent="0" marL="457200" rtl="0">
              <a:spcBef>
                <a:spcPts val="0"/>
              </a:spcBef>
              <a:buFont typeface="Arial"/>
              <a:buNone/>
              <a:defRPr sz="1200"/>
            </a:lvl2pPr>
            <a:lvl3pPr indent="0" marL="914400" rtl="0">
              <a:spcBef>
                <a:spcPts val="0"/>
              </a:spcBef>
              <a:buFont typeface="Arial"/>
              <a:buNone/>
              <a:defRPr sz="1000"/>
            </a:lvl3pPr>
            <a:lvl4pPr indent="0" marL="1371600" rtl="0">
              <a:spcBef>
                <a:spcPts val="0"/>
              </a:spcBef>
              <a:buFont typeface="Arial"/>
              <a:buNone/>
              <a:defRPr sz="900"/>
            </a:lvl4pPr>
            <a:lvl5pPr indent="0" marL="1828800" rtl="0">
              <a:spcBef>
                <a:spcPts val="0"/>
              </a:spcBef>
              <a:buFont typeface="Arial"/>
              <a:buNone/>
              <a:defRPr sz="900"/>
            </a:lvl5pPr>
            <a:lvl6pPr indent="0" marL="2286000" rtl="0">
              <a:spcBef>
                <a:spcPts val="0"/>
              </a:spcBef>
              <a:buFont typeface="Arial"/>
              <a:buNone/>
              <a:defRPr sz="900"/>
            </a:lvl6pPr>
            <a:lvl7pPr indent="0" marL="2743200" rtl="0">
              <a:spcBef>
                <a:spcPts val="0"/>
              </a:spcBef>
              <a:buFont typeface="Arial"/>
              <a:buNone/>
              <a:defRPr sz="900"/>
            </a:lvl7pPr>
            <a:lvl8pPr indent="0" marL="3200400" rtl="0">
              <a:spcBef>
                <a:spcPts val="0"/>
              </a:spcBef>
              <a:buFont typeface="Arial"/>
              <a:buNone/>
              <a:defRPr sz="900"/>
            </a:lvl8pPr>
            <a:lvl9pPr indent="0" marL="3657600" rtl="0">
              <a:spcBef>
                <a:spcPts val="0"/>
              </a:spcBef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>
              <a:spcBef>
                <a:spcPts val="0"/>
              </a:spcBef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b="1" sz="2400"/>
            </a:lvl1pPr>
            <a:lvl2pPr indent="0" marL="457200" rtl="0">
              <a:spcBef>
                <a:spcPts val="0"/>
              </a:spcBef>
              <a:buFont typeface="Arial"/>
              <a:buNone/>
              <a:defRPr b="1" sz="2000"/>
            </a:lvl2pPr>
            <a:lvl3pPr indent="0" marL="914400" rtl="0">
              <a:spcBef>
                <a:spcPts val="0"/>
              </a:spcBef>
              <a:buFont typeface="Arial"/>
              <a:buNone/>
              <a:defRPr b="1" sz="1800"/>
            </a:lvl3pPr>
            <a:lvl4pPr indent="0" marL="1371600" rtl="0">
              <a:spcBef>
                <a:spcPts val="0"/>
              </a:spcBef>
              <a:buFont typeface="Arial"/>
              <a:buNone/>
              <a:defRPr b="1" sz="1600"/>
            </a:lvl4pPr>
            <a:lvl5pPr indent="0" marL="1828800" rtl="0">
              <a:spcBef>
                <a:spcPts val="0"/>
              </a:spcBef>
              <a:buFont typeface="Arial"/>
              <a:buNone/>
              <a:defRPr b="1" sz="1600"/>
            </a:lvl5pPr>
            <a:lvl6pPr indent="0" marL="2286000" rtl="0">
              <a:spcBef>
                <a:spcPts val="0"/>
              </a:spcBef>
              <a:buFont typeface="Arial"/>
              <a:buNone/>
              <a:defRPr b="1" sz="1600"/>
            </a:lvl6pPr>
            <a:lvl7pPr indent="0" marL="2743200" rtl="0">
              <a:spcBef>
                <a:spcPts val="0"/>
              </a:spcBef>
              <a:buFont typeface="Arial"/>
              <a:buNone/>
              <a:defRPr b="1" sz="1600"/>
            </a:lvl7pPr>
            <a:lvl8pPr indent="0" marL="3200400" rtl="0">
              <a:spcBef>
                <a:spcPts val="0"/>
              </a:spcBef>
              <a:buFont typeface="Arial"/>
              <a:buNone/>
              <a:defRPr b="1" sz="1600"/>
            </a:lvl8pPr>
            <a:lvl9pPr indent="0" marL="3657600" rtl="0">
              <a:spcBef>
                <a:spcPts val="0"/>
              </a:spcBef>
              <a:buFont typeface="Arial"/>
              <a:buNone/>
              <a:defRPr b="1" sz="1600"/>
            </a:lvl9pPr>
          </a:lstStyle>
          <a:p/>
        </p:txBody>
      </p:sp>
      <p:sp>
        <p:nvSpPr>
          <p:cNvPr id="61" name="Shape 61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62" name="Shape 62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b="1" sz="2400"/>
            </a:lvl1pPr>
            <a:lvl2pPr indent="0" marL="457200" rtl="0">
              <a:spcBef>
                <a:spcPts val="0"/>
              </a:spcBef>
              <a:buFont typeface="Arial"/>
              <a:buNone/>
              <a:defRPr b="1" sz="2000"/>
            </a:lvl2pPr>
            <a:lvl3pPr indent="0" marL="914400" rtl="0">
              <a:spcBef>
                <a:spcPts val="0"/>
              </a:spcBef>
              <a:buFont typeface="Arial"/>
              <a:buNone/>
              <a:defRPr b="1" sz="1800"/>
            </a:lvl3pPr>
            <a:lvl4pPr indent="0" marL="1371600" rtl="0">
              <a:spcBef>
                <a:spcPts val="0"/>
              </a:spcBef>
              <a:buFont typeface="Arial"/>
              <a:buNone/>
              <a:defRPr b="1" sz="1600"/>
            </a:lvl4pPr>
            <a:lvl5pPr indent="0" marL="1828800" rtl="0">
              <a:spcBef>
                <a:spcPts val="0"/>
              </a:spcBef>
              <a:buFont typeface="Arial"/>
              <a:buNone/>
              <a:defRPr b="1" sz="1600"/>
            </a:lvl5pPr>
            <a:lvl6pPr indent="0" marL="2286000" rtl="0">
              <a:spcBef>
                <a:spcPts val="0"/>
              </a:spcBef>
              <a:buFont typeface="Arial"/>
              <a:buNone/>
              <a:defRPr b="1" sz="1600"/>
            </a:lvl6pPr>
            <a:lvl7pPr indent="0" marL="2743200" rtl="0">
              <a:spcBef>
                <a:spcPts val="0"/>
              </a:spcBef>
              <a:buFont typeface="Arial"/>
              <a:buNone/>
              <a:defRPr b="1" sz="1600"/>
            </a:lvl7pPr>
            <a:lvl8pPr indent="0" marL="3200400" rtl="0">
              <a:spcBef>
                <a:spcPts val="0"/>
              </a:spcBef>
              <a:buFont typeface="Arial"/>
              <a:buNone/>
              <a:defRPr b="1" sz="1600"/>
            </a:lvl8pPr>
            <a:lvl9pPr indent="0" marL="3657600" rtl="0">
              <a:spcBef>
                <a:spcPts val="0"/>
              </a:spcBef>
              <a:buFont typeface="Arial"/>
              <a:buNone/>
              <a:defRPr b="1" sz="1600"/>
            </a:lvl9pPr>
          </a:lstStyle>
          <a:p/>
        </p:txBody>
      </p:sp>
      <p:sp>
        <p:nvSpPr>
          <p:cNvPr id="63" name="Shape 63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hlink"/>
            </a:gs>
            <a:gs pos="50000">
              <a:schemeClr val="folHlink"/>
            </a:gs>
            <a:gs pos="100000">
              <a:schemeClr val="hlink"/>
            </a:gs>
          </a:gsLst>
          <a:lin ang="2700000" scaled="0"/>
        </a:gra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69999">
                <a:srgbClr val="C4D6EB"/>
              </a:gs>
              <a:gs pos="100000">
                <a:srgbClr val="FFEBFA"/>
              </a:gs>
            </a:gsLst>
            <a:lin ang="5400000" scaled="0"/>
          </a:gradFill>
          <a:ln cap="flat" cmpd="sng" w="12700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hlink"/>
            </a:gs>
            <a:gs pos="50000">
              <a:schemeClr val="folHlink"/>
            </a:gs>
            <a:gs pos="100000">
              <a:schemeClr val="hlink"/>
            </a:gs>
          </a:gsLst>
          <a:lin ang="2700000" scaled="0"/>
        </a:gra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FCC00"/>
              </a:gs>
              <a:gs pos="50000">
                <a:srgbClr val="FFFFFF"/>
              </a:gs>
              <a:gs pos="100000">
                <a:srgbClr val="FFCC00"/>
              </a:gs>
            </a:gsLst>
            <a:lin ang="270000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0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06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05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0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3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09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1.jp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0.jp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0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hape 12"/>
          <p:cNvGrpSpPr/>
          <p:nvPr/>
        </p:nvGrpSpPr>
        <p:grpSpPr>
          <a:xfrm>
            <a:off x="2514600" y="1087436"/>
            <a:ext cx="4714874" cy="5237162"/>
            <a:chOff x="1012825" y="1862136"/>
            <a:chExt cx="2833686" cy="3146425"/>
          </a:xfrm>
        </p:grpSpPr>
        <p:sp>
          <p:nvSpPr>
            <p:cNvPr id="13" name="Shape 13"/>
            <p:cNvSpPr/>
            <p:nvPr/>
          </p:nvSpPr>
          <p:spPr>
            <a:xfrm>
              <a:off x="1363662" y="4359275"/>
              <a:ext cx="2020886" cy="649286"/>
            </a:xfrm>
            <a:prstGeom prst="ellipse">
              <a:avLst/>
            </a:prstGeom>
            <a:noFill/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pic>
          <p:nvPicPr>
            <p:cNvPr id="14" name="Shape 1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012825" y="1862136"/>
              <a:ext cx="2833686" cy="283368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" name="Shape 15"/>
          <p:cNvSpPr txBox="1"/>
          <p:nvPr>
            <p:ph type="ctrTitle"/>
          </p:nvPr>
        </p:nvSpPr>
        <p:spPr>
          <a:xfrm>
            <a:off x="1219200" y="1295400"/>
            <a:ext cx="7124700" cy="1904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Prentice</a:t>
            </a:r>
            <a:r>
              <a:rPr b="0" baseline="0" i="1" lang="en-U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baseline="0" i="0" lang="en-U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Hall</a:t>
            </a:r>
            <a:r>
              <a:rPr b="1" baseline="0" i="1" lang="en-US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           </a:t>
            </a:r>
            <a:r>
              <a:rPr b="1" baseline="0" i="0" lang="en-US" sz="6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EARTH SCIENCE</a:t>
            </a:r>
          </a:p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x="1428750" y="5181600"/>
            <a:ext cx="7010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1" baseline="0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Tarbuck</a:t>
            </a:r>
            <a:r>
              <a:rPr b="1" baseline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b="1" baseline="0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Lutgens </a:t>
            </a:r>
          </a:p>
        </p:txBody>
      </p:sp>
      <p:sp>
        <p:nvSpPr>
          <p:cNvPr id="17" name="Shape 17"/>
          <p:cNvSpPr txBox="1"/>
          <p:nvPr/>
        </p:nvSpPr>
        <p:spPr>
          <a:xfrm>
            <a:off x="4641850" y="5348287"/>
            <a:ext cx="585786" cy="5794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ct val="25000"/>
              <a:buFont typeface="Arial"/>
              <a:buNone/>
            </a:pPr>
            <a:r>
              <a:rPr b="1" baseline="0" i="0" lang="en-US" sz="3200" u="none" cap="none" strike="noStrike">
                <a:solidFill>
                  <a:srgbClr val="FFCC00"/>
                </a:solidFill>
                <a:latin typeface="Arial"/>
                <a:ea typeface="Arial"/>
                <a:cs typeface="Arial"/>
                <a:sym typeface="Arial"/>
              </a:rPr>
              <a:t>◆</a:t>
            </a:r>
          </a:p>
        </p:txBody>
      </p:sp>
      <p:grpSp>
        <p:nvGrpSpPr>
          <p:cNvPr id="18" name="Shape 18"/>
          <p:cNvGrpSpPr/>
          <p:nvPr/>
        </p:nvGrpSpPr>
        <p:grpSpPr>
          <a:xfrm>
            <a:off x="5105400" y="0"/>
            <a:ext cx="4068761" cy="3305175"/>
            <a:chOff x="5105400" y="0"/>
            <a:chExt cx="4068761" cy="3305175"/>
          </a:xfrm>
        </p:grpSpPr>
        <p:sp>
          <p:nvSpPr>
            <p:cNvPr id="19" name="Shape 19"/>
            <p:cNvSpPr/>
            <p:nvPr/>
          </p:nvSpPr>
          <p:spPr>
            <a:xfrm rot="10800000">
              <a:off x="5119686" y="0"/>
              <a:ext cx="4054475" cy="3305175"/>
            </a:xfrm>
            <a:custGeom>
              <a:pathLst>
                <a:path extrusionOk="0" h="2082" w="2554">
                  <a:moveTo>
                    <a:pt x="9" y="0"/>
                  </a:moveTo>
                  <a:cubicBezTo>
                    <a:pt x="9" y="82"/>
                    <a:pt x="0" y="1927"/>
                    <a:pt x="9" y="2073"/>
                  </a:cubicBezTo>
                  <a:cubicBezTo>
                    <a:pt x="986" y="2073"/>
                    <a:pt x="2436" y="2082"/>
                    <a:pt x="2554" y="2073"/>
                  </a:cubicBezTo>
                  <a:cubicBezTo>
                    <a:pt x="409" y="1809"/>
                    <a:pt x="9" y="391"/>
                    <a:pt x="9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" name="Shape 20"/>
            <p:cNvSpPr/>
            <p:nvPr/>
          </p:nvSpPr>
          <p:spPr>
            <a:xfrm rot="10800000">
              <a:off x="5105400" y="14287"/>
              <a:ext cx="4054475" cy="1343024"/>
            </a:xfrm>
            <a:custGeom>
              <a:pathLst>
                <a:path extrusionOk="0" h="2082" w="2554">
                  <a:moveTo>
                    <a:pt x="9" y="0"/>
                  </a:moveTo>
                  <a:cubicBezTo>
                    <a:pt x="9" y="82"/>
                    <a:pt x="0" y="1927"/>
                    <a:pt x="9" y="2073"/>
                  </a:cubicBezTo>
                  <a:cubicBezTo>
                    <a:pt x="986" y="2073"/>
                    <a:pt x="2436" y="2082"/>
                    <a:pt x="2554" y="2073"/>
                  </a:cubicBezTo>
                  <a:cubicBezTo>
                    <a:pt x="409" y="1809"/>
                    <a:pt x="9" y="391"/>
                    <a:pt x="9" y="0"/>
                  </a:cubicBezTo>
                  <a:close/>
                </a:path>
              </a:pathLst>
            </a:custGeom>
            <a:gradFill>
              <a:gsLst>
                <a:gs pos="0">
                  <a:srgbClr val="FF0008"/>
                </a:gs>
                <a:gs pos="100000">
                  <a:srgbClr val="FF3E44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21" name="Shape 21"/>
          <p:cNvGrpSpPr/>
          <p:nvPr/>
        </p:nvGrpSpPr>
        <p:grpSpPr>
          <a:xfrm>
            <a:off x="0" y="3546475"/>
            <a:ext cx="4054475" cy="3311524"/>
            <a:chOff x="0" y="3546475"/>
            <a:chExt cx="4054475" cy="3311524"/>
          </a:xfrm>
        </p:grpSpPr>
        <p:sp>
          <p:nvSpPr>
            <p:cNvPr id="22" name="Shape 22"/>
            <p:cNvSpPr/>
            <p:nvPr/>
          </p:nvSpPr>
          <p:spPr>
            <a:xfrm>
              <a:off x="0" y="3546475"/>
              <a:ext cx="4054475" cy="3305175"/>
            </a:xfrm>
            <a:custGeom>
              <a:pathLst>
                <a:path extrusionOk="0" h="2082" w="2554">
                  <a:moveTo>
                    <a:pt x="9" y="0"/>
                  </a:moveTo>
                  <a:cubicBezTo>
                    <a:pt x="9" y="82"/>
                    <a:pt x="0" y="1927"/>
                    <a:pt x="9" y="2073"/>
                  </a:cubicBezTo>
                  <a:cubicBezTo>
                    <a:pt x="986" y="2073"/>
                    <a:pt x="2436" y="2082"/>
                    <a:pt x="2554" y="2073"/>
                  </a:cubicBezTo>
                  <a:cubicBezTo>
                    <a:pt x="409" y="1809"/>
                    <a:pt x="9" y="391"/>
                    <a:pt x="9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" name="Shape 23"/>
            <p:cNvSpPr/>
            <p:nvPr/>
          </p:nvSpPr>
          <p:spPr>
            <a:xfrm>
              <a:off x="0" y="5514975"/>
              <a:ext cx="4054475" cy="1343024"/>
            </a:xfrm>
            <a:custGeom>
              <a:pathLst>
                <a:path extrusionOk="0" h="2082" w="2554">
                  <a:moveTo>
                    <a:pt x="9" y="0"/>
                  </a:moveTo>
                  <a:cubicBezTo>
                    <a:pt x="9" y="82"/>
                    <a:pt x="0" y="1927"/>
                    <a:pt x="9" y="2073"/>
                  </a:cubicBezTo>
                  <a:cubicBezTo>
                    <a:pt x="986" y="2073"/>
                    <a:pt x="2436" y="2082"/>
                    <a:pt x="2554" y="2073"/>
                  </a:cubicBezTo>
                  <a:cubicBezTo>
                    <a:pt x="409" y="1809"/>
                    <a:pt x="9" y="391"/>
                    <a:pt x="9" y="0"/>
                  </a:cubicBezTo>
                  <a:close/>
                </a:path>
              </a:pathLst>
            </a:custGeom>
            <a:gradFill>
              <a:gsLst>
                <a:gs pos="0">
                  <a:srgbClr val="FF3E44"/>
                </a:gs>
                <a:gs pos="100000">
                  <a:srgbClr val="FF0008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Shape 205"/>
          <p:cNvGrpSpPr/>
          <p:nvPr/>
        </p:nvGrpSpPr>
        <p:grpSpPr>
          <a:xfrm>
            <a:off x="-15875" y="0"/>
            <a:ext cx="9159874" cy="6629399"/>
            <a:chOff x="-15875" y="0"/>
            <a:chExt cx="9159874" cy="6629399"/>
          </a:xfrm>
        </p:grpSpPr>
        <p:grpSp>
          <p:nvGrpSpPr>
            <p:cNvPr id="206" name="Shape 206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207" name="Shape 207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08" name="Shape 208"/>
              <p:cNvSpPr txBox="1"/>
              <p:nvPr/>
            </p:nvSpPr>
            <p:spPr>
              <a:xfrm>
                <a:off x="1008062" y="1676400"/>
                <a:ext cx="7224711" cy="53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29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Changes from Upstream to Downstream</a:t>
                </a:r>
              </a:p>
            </p:txBody>
          </p:sp>
        </p:grpSp>
        <p:grpSp>
          <p:nvGrpSpPr>
            <p:cNvPr id="209" name="Shape 209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210" name="Shape 210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211" name="Shape 211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212" name="Shape 212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213" name="Shape 213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214" name="Shape 214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215" name="Shape 215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216" name="Shape 216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</p:grpSp>
      <p:sp>
        <p:nvSpPr>
          <p:cNvPr id="217" name="Shape 217"/>
          <p:cNvSpPr txBox="1"/>
          <p:nvPr>
            <p:ph type="title"/>
          </p:nvPr>
        </p:nvSpPr>
        <p:spPr>
          <a:xfrm>
            <a:off x="0" y="22860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600"/>
              </a:buClr>
              <a:buSzPct val="25000"/>
              <a:buFont typeface="Arial"/>
              <a:buNone/>
            </a:pPr>
            <a:r>
              <a:rPr b="1" baseline="0" i="0" lang="en-US" sz="4400" u="none" cap="none" strike="noStrike">
                <a:solidFill>
                  <a:srgbClr val="FFD600"/>
                </a:solidFill>
                <a:latin typeface="Arial"/>
                <a:ea typeface="Arial"/>
                <a:cs typeface="Arial"/>
                <a:sym typeface="Arial"/>
              </a:rPr>
              <a:t>6.1 </a:t>
            </a:r>
            <a:r>
              <a:rPr b="1" baseline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Running Water</a:t>
            </a:r>
          </a:p>
        </p:txBody>
      </p:sp>
      <p:sp>
        <p:nvSpPr>
          <p:cNvPr id="218" name="Shape 218"/>
          <p:cNvSpPr txBox="1"/>
          <p:nvPr/>
        </p:nvSpPr>
        <p:spPr>
          <a:xfrm>
            <a:off x="1657350" y="4076700"/>
            <a:ext cx="71056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Cross-sectional view of a stream  </a:t>
            </a:r>
          </a:p>
        </p:txBody>
      </p:sp>
      <p:sp>
        <p:nvSpPr>
          <p:cNvPr id="219" name="Shape 219"/>
          <p:cNvSpPr txBox="1"/>
          <p:nvPr/>
        </p:nvSpPr>
        <p:spPr>
          <a:xfrm>
            <a:off x="1657350" y="4521200"/>
            <a:ext cx="71056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From head (source) to mouth </a:t>
            </a:r>
          </a:p>
        </p:txBody>
      </p:sp>
      <p:sp>
        <p:nvSpPr>
          <p:cNvPr id="220" name="Shape 220"/>
          <p:cNvSpPr txBox="1"/>
          <p:nvPr/>
        </p:nvSpPr>
        <p:spPr>
          <a:xfrm>
            <a:off x="1295400" y="2208211"/>
            <a:ext cx="7391399" cy="1373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While gradient decreases between a stream’s headwaters and mouth, discharge increases.</a:t>
            </a:r>
          </a:p>
        </p:txBody>
      </p:sp>
      <p:sp>
        <p:nvSpPr>
          <p:cNvPr id="221" name="Shape 221"/>
          <p:cNvSpPr txBox="1"/>
          <p:nvPr/>
        </p:nvSpPr>
        <p:spPr>
          <a:xfrm>
            <a:off x="1295400" y="3570287"/>
            <a:ext cx="7162799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Profile</a:t>
            </a:r>
          </a:p>
        </p:txBody>
      </p:sp>
      <p:sp>
        <p:nvSpPr>
          <p:cNvPr id="222" name="Shape 222"/>
          <p:cNvSpPr txBox="1"/>
          <p:nvPr/>
        </p:nvSpPr>
        <p:spPr>
          <a:xfrm>
            <a:off x="1981200" y="4965700"/>
            <a:ext cx="678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Profile is a smooth curve </a:t>
            </a:r>
          </a:p>
        </p:txBody>
      </p:sp>
      <p:sp>
        <p:nvSpPr>
          <p:cNvPr id="223" name="Shape 223"/>
          <p:cNvSpPr txBox="1"/>
          <p:nvPr/>
        </p:nvSpPr>
        <p:spPr>
          <a:xfrm>
            <a:off x="1981200" y="5410200"/>
            <a:ext cx="6781800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Gradient decreases from the head to the</a:t>
            </a:r>
            <a:b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mouth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8" name="Shape 228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229" name="Shape 229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230" name="Shape 230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31" name="Shape 231"/>
              <p:cNvSpPr txBox="1"/>
              <p:nvPr/>
            </p:nvSpPr>
            <p:spPr>
              <a:xfrm>
                <a:off x="1008062" y="1676400"/>
                <a:ext cx="7224711" cy="53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29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Changes from Upstream to Downstream</a:t>
                </a:r>
              </a:p>
            </p:txBody>
          </p:sp>
        </p:grpSp>
        <p:grpSp>
          <p:nvGrpSpPr>
            <p:cNvPr id="232" name="Shape 232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233" name="Shape 233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234" name="Shape 234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235" name="Shape 235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236" name="Shape 236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237" name="Shape 237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238" name="Shape 238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239" name="Shape 239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240" name="Shape 240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6.1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 Running Water</a:t>
              </a:r>
            </a:p>
          </p:txBody>
        </p:sp>
      </p:grpSp>
      <p:sp>
        <p:nvSpPr>
          <p:cNvPr id="241" name="Shape 241"/>
          <p:cNvSpPr txBox="1"/>
          <p:nvPr/>
        </p:nvSpPr>
        <p:spPr>
          <a:xfrm>
            <a:off x="1295400" y="2209800"/>
            <a:ext cx="7162799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Profile</a:t>
            </a:r>
          </a:p>
        </p:txBody>
      </p:sp>
      <p:sp>
        <p:nvSpPr>
          <p:cNvPr id="242" name="Shape 242"/>
          <p:cNvSpPr txBox="1"/>
          <p:nvPr/>
        </p:nvSpPr>
        <p:spPr>
          <a:xfrm>
            <a:off x="1828800" y="3482975"/>
            <a:ext cx="680084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Factors that increase downstream </a:t>
            </a:r>
          </a:p>
        </p:txBody>
      </p:sp>
      <p:sp>
        <p:nvSpPr>
          <p:cNvPr id="243" name="Shape 243"/>
          <p:cNvSpPr txBox="1"/>
          <p:nvPr/>
        </p:nvSpPr>
        <p:spPr>
          <a:xfrm>
            <a:off x="2133600" y="3906837"/>
            <a:ext cx="6553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velocity</a:t>
            </a:r>
          </a:p>
        </p:txBody>
      </p:sp>
      <p:sp>
        <p:nvSpPr>
          <p:cNvPr id="244" name="Shape 244"/>
          <p:cNvSpPr txBox="1"/>
          <p:nvPr/>
        </p:nvSpPr>
        <p:spPr>
          <a:xfrm>
            <a:off x="2133600" y="4329112"/>
            <a:ext cx="6553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discharge</a:t>
            </a:r>
          </a:p>
        </p:txBody>
      </p:sp>
      <p:sp>
        <p:nvSpPr>
          <p:cNvPr id="245" name="Shape 245"/>
          <p:cNvSpPr txBox="1"/>
          <p:nvPr/>
        </p:nvSpPr>
        <p:spPr>
          <a:xfrm>
            <a:off x="1828800" y="2667000"/>
            <a:ext cx="7086600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A </a:t>
            </a:r>
            <a:r>
              <a:rPr b="1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tributary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is a stream that empties into another stream.</a:t>
            </a:r>
          </a:p>
        </p:txBody>
      </p:sp>
      <p:sp>
        <p:nvSpPr>
          <p:cNvPr id="246" name="Shape 246"/>
          <p:cNvSpPr txBox="1"/>
          <p:nvPr/>
        </p:nvSpPr>
        <p:spPr>
          <a:xfrm>
            <a:off x="2133600" y="4751387"/>
            <a:ext cx="6553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channel size 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1" name="Shape 251"/>
          <p:cNvGrpSpPr/>
          <p:nvPr/>
        </p:nvGrpSpPr>
        <p:grpSpPr>
          <a:xfrm>
            <a:off x="0" y="0"/>
            <a:ext cx="9159874" cy="1430336"/>
            <a:chOff x="-7937" y="0"/>
            <a:chExt cx="9159874" cy="1430336"/>
          </a:xfrm>
        </p:grpSpPr>
        <p:sp>
          <p:nvSpPr>
            <p:cNvPr id="252" name="Shape 252"/>
            <p:cNvSpPr txBox="1"/>
            <p:nvPr/>
          </p:nvSpPr>
          <p:spPr>
            <a:xfrm>
              <a:off x="-1586" y="0"/>
              <a:ext cx="9144000" cy="1219199"/>
            </a:xfrm>
            <a:prstGeom prst="rect">
              <a:avLst/>
            </a:prstGeom>
            <a:solidFill>
              <a:srgbClr val="D00C0C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253" name="Shape 253"/>
            <p:cNvGrpSpPr/>
            <p:nvPr/>
          </p:nvGrpSpPr>
          <p:grpSpPr>
            <a:xfrm>
              <a:off x="-7937" y="0"/>
              <a:ext cx="9159874" cy="136524"/>
              <a:chOff x="-7937" y="0"/>
              <a:chExt cx="9159874" cy="136524"/>
            </a:xfrm>
          </p:grpSpPr>
          <p:cxnSp>
            <p:nvCxnSpPr>
              <p:cNvPr id="254" name="Shape 254"/>
              <p:cNvCxnSpPr/>
              <p:nvPr/>
            </p:nvCxnSpPr>
            <p:spPr>
              <a:xfrm>
                <a:off x="-7937" y="0"/>
                <a:ext cx="9159874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255" name="Shape 255"/>
              <p:cNvSpPr txBox="1"/>
              <p:nvPr/>
            </p:nvSpPr>
            <p:spPr>
              <a:xfrm>
                <a:off x="-7937" y="44450"/>
                <a:ext cx="9159874" cy="92074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256" name="Shape 256"/>
            <p:cNvGrpSpPr/>
            <p:nvPr/>
          </p:nvGrpSpPr>
          <p:grpSpPr>
            <a:xfrm>
              <a:off x="0" y="1219200"/>
              <a:ext cx="9144000" cy="211136"/>
              <a:chOff x="1586" y="1219200"/>
              <a:chExt cx="9144000" cy="211136"/>
            </a:xfrm>
          </p:grpSpPr>
          <p:cxnSp>
            <p:nvCxnSpPr>
              <p:cNvPr id="257" name="Shape 257"/>
              <p:cNvCxnSpPr/>
              <p:nvPr/>
            </p:nvCxnSpPr>
            <p:spPr>
              <a:xfrm>
                <a:off x="1586" y="1219200"/>
                <a:ext cx="9144000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258" name="Shape 258"/>
              <p:cNvSpPr txBox="1"/>
              <p:nvPr/>
            </p:nvSpPr>
            <p:spPr>
              <a:xfrm>
                <a:off x="1586" y="1247775"/>
                <a:ext cx="9144000" cy="182561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</p:grpSp>
      <p:sp>
        <p:nvSpPr>
          <p:cNvPr id="259" name="Shape 259"/>
          <p:cNvSpPr txBox="1"/>
          <p:nvPr>
            <p:ph type="title"/>
          </p:nvPr>
        </p:nvSpPr>
        <p:spPr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baseline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Sea Level and Streams</a:t>
            </a:r>
          </a:p>
        </p:txBody>
      </p:sp>
      <p:grpSp>
        <p:nvGrpSpPr>
          <p:cNvPr id="260" name="Shape 260"/>
          <p:cNvGrpSpPr/>
          <p:nvPr/>
        </p:nvGrpSpPr>
        <p:grpSpPr>
          <a:xfrm>
            <a:off x="457200" y="2209800"/>
            <a:ext cx="8229600" cy="3581399"/>
            <a:chOff x="457200" y="2209800"/>
            <a:chExt cx="8229600" cy="3581399"/>
          </a:xfrm>
        </p:grpSpPr>
        <p:sp>
          <p:nvSpPr>
            <p:cNvPr id="261" name="Shape 261"/>
            <p:cNvSpPr/>
            <p:nvPr/>
          </p:nvSpPr>
          <p:spPr>
            <a:xfrm>
              <a:off x="457200" y="2209800"/>
              <a:ext cx="8229600" cy="3581399"/>
            </a:xfrm>
            <a:prstGeom prst="roundRect">
              <a:avLst>
                <a:gd fmla="val 2922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pic>
          <p:nvPicPr>
            <p:cNvPr id="262" name="Shape 26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84237" y="2678111"/>
              <a:ext cx="7375524" cy="264318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8" name="Shape 268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269" name="Shape 269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270" name="Shape 270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71" name="Shape 271"/>
              <p:cNvSpPr txBox="1"/>
              <p:nvPr/>
            </p:nvSpPr>
            <p:spPr>
              <a:xfrm>
                <a:off x="1008062" y="1676400"/>
                <a:ext cx="7224711" cy="53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29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Changes from Upstream to Downstream</a:t>
                </a:r>
              </a:p>
            </p:txBody>
          </p:sp>
        </p:grpSp>
        <p:grpSp>
          <p:nvGrpSpPr>
            <p:cNvPr id="272" name="Shape 272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273" name="Shape 273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274" name="Shape 274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275" name="Shape 275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276" name="Shape 276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277" name="Shape 277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278" name="Shape 278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279" name="Shape 279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280" name="Shape 280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6.1 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Running Water</a:t>
              </a:r>
            </a:p>
          </p:txBody>
        </p:sp>
      </p:grpSp>
      <p:sp>
        <p:nvSpPr>
          <p:cNvPr id="281" name="Shape 281"/>
          <p:cNvSpPr txBox="1"/>
          <p:nvPr/>
        </p:nvSpPr>
        <p:spPr>
          <a:xfrm>
            <a:off x="1295400" y="2209800"/>
            <a:ext cx="7162799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Profile</a:t>
            </a:r>
          </a:p>
        </p:txBody>
      </p:sp>
      <p:sp>
        <p:nvSpPr>
          <p:cNvPr id="282" name="Shape 282"/>
          <p:cNvSpPr txBox="1"/>
          <p:nvPr/>
        </p:nvSpPr>
        <p:spPr>
          <a:xfrm>
            <a:off x="1752600" y="2733675"/>
            <a:ext cx="68770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Factors that decrease downstream include</a:t>
            </a:r>
          </a:p>
        </p:txBody>
      </p:sp>
      <p:sp>
        <p:nvSpPr>
          <p:cNvPr id="283" name="Shape 283"/>
          <p:cNvSpPr txBox="1"/>
          <p:nvPr/>
        </p:nvSpPr>
        <p:spPr>
          <a:xfrm>
            <a:off x="2057400" y="3195636"/>
            <a:ext cx="6629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gradient, or slope </a:t>
            </a:r>
          </a:p>
        </p:txBody>
      </p:sp>
      <p:sp>
        <p:nvSpPr>
          <p:cNvPr id="284" name="Shape 284"/>
          <p:cNvSpPr txBox="1"/>
          <p:nvPr/>
        </p:nvSpPr>
        <p:spPr>
          <a:xfrm>
            <a:off x="2057400" y="3657600"/>
            <a:ext cx="6629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channel roughness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Shape 289"/>
          <p:cNvGrpSpPr/>
          <p:nvPr/>
        </p:nvGrpSpPr>
        <p:grpSpPr>
          <a:xfrm>
            <a:off x="0" y="0"/>
            <a:ext cx="9159874" cy="1430336"/>
            <a:chOff x="-7937" y="0"/>
            <a:chExt cx="9159874" cy="1430336"/>
          </a:xfrm>
        </p:grpSpPr>
        <p:sp>
          <p:nvSpPr>
            <p:cNvPr id="290" name="Shape 290"/>
            <p:cNvSpPr txBox="1"/>
            <p:nvPr/>
          </p:nvSpPr>
          <p:spPr>
            <a:xfrm>
              <a:off x="-1586" y="0"/>
              <a:ext cx="9144000" cy="1219199"/>
            </a:xfrm>
            <a:prstGeom prst="rect">
              <a:avLst/>
            </a:prstGeom>
            <a:solidFill>
              <a:srgbClr val="D00C0C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291" name="Shape 291"/>
            <p:cNvGrpSpPr/>
            <p:nvPr/>
          </p:nvGrpSpPr>
          <p:grpSpPr>
            <a:xfrm>
              <a:off x="-7937" y="0"/>
              <a:ext cx="9159874" cy="136524"/>
              <a:chOff x="-7937" y="0"/>
              <a:chExt cx="9159874" cy="136524"/>
            </a:xfrm>
          </p:grpSpPr>
          <p:cxnSp>
            <p:nvCxnSpPr>
              <p:cNvPr id="292" name="Shape 292"/>
              <p:cNvCxnSpPr/>
              <p:nvPr/>
            </p:nvCxnSpPr>
            <p:spPr>
              <a:xfrm>
                <a:off x="-7937" y="0"/>
                <a:ext cx="9159874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293" name="Shape 293"/>
              <p:cNvSpPr txBox="1"/>
              <p:nvPr/>
            </p:nvSpPr>
            <p:spPr>
              <a:xfrm>
                <a:off x="-7937" y="44450"/>
                <a:ext cx="9159874" cy="92074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294" name="Shape 294"/>
            <p:cNvGrpSpPr/>
            <p:nvPr/>
          </p:nvGrpSpPr>
          <p:grpSpPr>
            <a:xfrm>
              <a:off x="0" y="1219200"/>
              <a:ext cx="9144000" cy="211136"/>
              <a:chOff x="1586" y="1219200"/>
              <a:chExt cx="9144000" cy="211136"/>
            </a:xfrm>
          </p:grpSpPr>
          <p:cxnSp>
            <p:nvCxnSpPr>
              <p:cNvPr id="295" name="Shape 295"/>
              <p:cNvCxnSpPr/>
              <p:nvPr/>
            </p:nvCxnSpPr>
            <p:spPr>
              <a:xfrm>
                <a:off x="1586" y="1219200"/>
                <a:ext cx="9144000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296" name="Shape 296"/>
              <p:cNvSpPr txBox="1"/>
              <p:nvPr/>
            </p:nvSpPr>
            <p:spPr>
              <a:xfrm>
                <a:off x="1586" y="1247775"/>
                <a:ext cx="9144000" cy="182561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</p:grpSp>
      <p:sp>
        <p:nvSpPr>
          <p:cNvPr id="297" name="Shape 297"/>
          <p:cNvSpPr txBox="1"/>
          <p:nvPr>
            <p:ph type="title"/>
          </p:nvPr>
        </p:nvSpPr>
        <p:spPr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baseline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Rivers with Many Meanders</a:t>
            </a:r>
          </a:p>
        </p:txBody>
      </p:sp>
      <p:grpSp>
        <p:nvGrpSpPr>
          <p:cNvPr id="298" name="Shape 298"/>
          <p:cNvGrpSpPr/>
          <p:nvPr/>
        </p:nvGrpSpPr>
        <p:grpSpPr>
          <a:xfrm>
            <a:off x="2057400" y="1979611"/>
            <a:ext cx="5037136" cy="4116386"/>
            <a:chOff x="1600200" y="1524000"/>
            <a:chExt cx="6248399" cy="5105399"/>
          </a:xfrm>
        </p:grpSpPr>
        <p:sp>
          <p:nvSpPr>
            <p:cNvPr id="299" name="Shape 299"/>
            <p:cNvSpPr/>
            <p:nvPr/>
          </p:nvSpPr>
          <p:spPr>
            <a:xfrm>
              <a:off x="1600200" y="1524000"/>
              <a:ext cx="6248399" cy="5105399"/>
            </a:xfrm>
            <a:prstGeom prst="roundRect">
              <a:avLst>
                <a:gd fmla="val 2922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pic>
          <p:nvPicPr>
            <p:cNvPr id="300" name="Shape 30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90750" y="1944686"/>
              <a:ext cx="5065711" cy="42624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1" name="Shape 301"/>
            <p:cNvSpPr txBox="1"/>
            <p:nvPr/>
          </p:nvSpPr>
          <p:spPr>
            <a:xfrm>
              <a:off x="2057400" y="1828800"/>
              <a:ext cx="228600" cy="4495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2" name="Shape 302"/>
            <p:cNvSpPr txBox="1"/>
            <p:nvPr/>
          </p:nvSpPr>
          <p:spPr>
            <a:xfrm>
              <a:off x="2133600" y="6096000"/>
              <a:ext cx="5181600" cy="1523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3" name="Shape 303"/>
            <p:cNvSpPr txBox="1"/>
            <p:nvPr/>
          </p:nvSpPr>
          <p:spPr>
            <a:xfrm>
              <a:off x="7239000" y="1905000"/>
              <a:ext cx="76199" cy="42671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" name="Shape 309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310" name="Shape 310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311" name="Shape 311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312" name="Shape 312"/>
              <p:cNvSpPr txBox="1"/>
              <p:nvPr/>
            </p:nvSpPr>
            <p:spPr>
              <a:xfrm>
                <a:off x="1008062" y="1676400"/>
                <a:ext cx="7224711" cy="53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29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Changes from Upstream to Downstream</a:t>
                </a:r>
              </a:p>
            </p:txBody>
          </p:sp>
        </p:grpSp>
        <p:grpSp>
          <p:nvGrpSpPr>
            <p:cNvPr id="313" name="Shape 313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314" name="Shape 314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315" name="Shape 315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316" name="Shape 316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317" name="Shape 317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318" name="Shape 318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319" name="Shape 319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320" name="Shape 320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321" name="Shape 321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6.1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 Running Water</a:t>
              </a:r>
            </a:p>
          </p:txBody>
        </p:sp>
      </p:grpSp>
      <p:sp>
        <p:nvSpPr>
          <p:cNvPr id="322" name="Shape 322"/>
          <p:cNvSpPr txBox="1"/>
          <p:nvPr/>
        </p:nvSpPr>
        <p:spPr>
          <a:xfrm>
            <a:off x="1752600" y="4527550"/>
            <a:ext cx="6877050" cy="1187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A stream in a broad, flat-bottomed valley that is near its base level often develops a course with many bends called </a:t>
            </a:r>
            <a:r>
              <a:rPr b="1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meanders.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323" name="Shape 323"/>
          <p:cNvSpPr txBox="1"/>
          <p:nvPr/>
        </p:nvSpPr>
        <p:spPr>
          <a:xfrm>
            <a:off x="1295400" y="2209800"/>
            <a:ext cx="7162799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1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Base Level</a:t>
            </a:r>
          </a:p>
        </p:txBody>
      </p:sp>
      <p:sp>
        <p:nvSpPr>
          <p:cNvPr id="324" name="Shape 324"/>
          <p:cNvSpPr txBox="1"/>
          <p:nvPr/>
        </p:nvSpPr>
        <p:spPr>
          <a:xfrm>
            <a:off x="1752600" y="2724150"/>
            <a:ext cx="68770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Lowest point to which a stream can erode</a:t>
            </a:r>
          </a:p>
        </p:txBody>
      </p:sp>
      <p:sp>
        <p:nvSpPr>
          <p:cNvPr id="325" name="Shape 325"/>
          <p:cNvSpPr txBox="1"/>
          <p:nvPr/>
        </p:nvSpPr>
        <p:spPr>
          <a:xfrm>
            <a:off x="1752600" y="3175000"/>
            <a:ext cx="68770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Two general types </a:t>
            </a:r>
          </a:p>
        </p:txBody>
      </p:sp>
      <p:sp>
        <p:nvSpPr>
          <p:cNvPr id="326" name="Shape 326"/>
          <p:cNvSpPr txBox="1"/>
          <p:nvPr/>
        </p:nvSpPr>
        <p:spPr>
          <a:xfrm>
            <a:off x="2057400" y="3657600"/>
            <a:ext cx="6629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ultimate—sea level</a:t>
            </a:r>
          </a:p>
        </p:txBody>
      </p:sp>
      <p:sp>
        <p:nvSpPr>
          <p:cNvPr id="327" name="Shape 327"/>
          <p:cNvSpPr txBox="1"/>
          <p:nvPr/>
        </p:nvSpPr>
        <p:spPr>
          <a:xfrm>
            <a:off x="2057400" y="4076700"/>
            <a:ext cx="6629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temporary, or local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2" name="Shape 332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333" name="Shape 333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334" name="Shape 334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335" name="Shape 335"/>
              <p:cNvSpPr txBox="1"/>
              <p:nvPr/>
            </p:nvSpPr>
            <p:spPr>
              <a:xfrm>
                <a:off x="1008062" y="1638300"/>
                <a:ext cx="1697037" cy="579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Erosion</a:t>
                </a:r>
              </a:p>
            </p:txBody>
          </p:sp>
        </p:grpSp>
        <p:grpSp>
          <p:nvGrpSpPr>
            <p:cNvPr id="336" name="Shape 336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337" name="Shape 337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338" name="Shape 338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339" name="Shape 339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340" name="Shape 340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341" name="Shape 341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342" name="Shape 342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343" name="Shape 343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344" name="Shape 344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6.2 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The Work of Streams</a:t>
              </a:r>
            </a:p>
          </p:txBody>
        </p:sp>
      </p:grpSp>
      <p:sp>
        <p:nvSpPr>
          <p:cNvPr id="345" name="Shape 345"/>
          <p:cNvSpPr txBox="1"/>
          <p:nvPr/>
        </p:nvSpPr>
        <p:spPr>
          <a:xfrm>
            <a:off x="1219200" y="2209800"/>
            <a:ext cx="7543800" cy="1373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Streams generally erode their channels, lifting loose particles by abrasion, grinding, and by dissolving soluble material.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0" name="Shape 350"/>
          <p:cNvGrpSpPr/>
          <p:nvPr/>
        </p:nvGrpSpPr>
        <p:grpSpPr>
          <a:xfrm>
            <a:off x="0" y="0"/>
            <a:ext cx="9159875" cy="6629399"/>
            <a:chOff x="-15875" y="0"/>
            <a:chExt cx="9159875" cy="6629399"/>
          </a:xfrm>
        </p:grpSpPr>
        <p:grpSp>
          <p:nvGrpSpPr>
            <p:cNvPr id="351" name="Shape 351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352" name="Shape 352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353" name="Shape 353"/>
              <p:cNvSpPr txBox="1"/>
              <p:nvPr/>
            </p:nvSpPr>
            <p:spPr>
              <a:xfrm>
                <a:off x="1008062" y="1638300"/>
                <a:ext cx="2284412" cy="579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Deposition</a:t>
                </a:r>
              </a:p>
            </p:txBody>
          </p:sp>
        </p:grpSp>
        <p:grpSp>
          <p:nvGrpSpPr>
            <p:cNvPr id="354" name="Shape 354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355" name="Shape 355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356" name="Shape 356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357" name="Shape 357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358" name="Shape 358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359" name="Shape 359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360" name="Shape 360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361" name="Shape 361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362" name="Shape 362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6.2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 The Work of Streams</a:t>
              </a:r>
            </a:p>
          </p:txBody>
        </p:sp>
      </p:grpSp>
      <p:sp>
        <p:nvSpPr>
          <p:cNvPr id="363" name="Shape 363"/>
          <p:cNvSpPr txBox="1"/>
          <p:nvPr/>
        </p:nvSpPr>
        <p:spPr>
          <a:xfrm>
            <a:off x="1219200" y="3733800"/>
            <a:ext cx="7543800" cy="1187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1" baseline="0" i="0" lang="en-US" sz="24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Deposition occurs as streamflow drops below the critical settling velocity of a certain particle size. The deposits are called </a:t>
            </a:r>
            <a:r>
              <a:rPr b="1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alluvium.</a:t>
            </a:r>
            <a:r>
              <a:rPr b="0" baseline="0" i="0" lang="en-US" sz="2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364" name="Shape 364"/>
          <p:cNvSpPr txBox="1"/>
          <p:nvPr/>
        </p:nvSpPr>
        <p:spPr>
          <a:xfrm>
            <a:off x="1219200" y="4876800"/>
            <a:ext cx="7543800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1" baseline="0" i="0" lang="en-US" sz="24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1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Deltas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are an accumulation of sediment formed where a stream enters a lake or ocean.</a:t>
            </a:r>
          </a:p>
        </p:txBody>
      </p:sp>
      <p:sp>
        <p:nvSpPr>
          <p:cNvPr id="365" name="Shape 365"/>
          <p:cNvSpPr txBox="1"/>
          <p:nvPr/>
        </p:nvSpPr>
        <p:spPr>
          <a:xfrm>
            <a:off x="1219200" y="5638800"/>
            <a:ext cx="7543800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1" baseline="0" i="0" lang="en-US" sz="24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1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natural levee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parallels a stream and helps to contain its waters, except during floodstage.</a:t>
            </a:r>
          </a:p>
        </p:txBody>
      </p:sp>
      <p:sp>
        <p:nvSpPr>
          <p:cNvPr id="366" name="Shape 366"/>
          <p:cNvSpPr txBox="1"/>
          <p:nvPr/>
        </p:nvSpPr>
        <p:spPr>
          <a:xfrm>
            <a:off x="1219200" y="2209800"/>
            <a:ext cx="7543800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1" baseline="0" i="0" lang="en-US" sz="24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 stream’s </a:t>
            </a:r>
            <a:r>
              <a:rPr b="1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bedload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is solid material too large to carry in suspension.</a:t>
            </a:r>
            <a:r>
              <a:rPr b="0" baseline="0" i="0" lang="en-US" sz="2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367" name="Shape 367"/>
          <p:cNvSpPr txBox="1"/>
          <p:nvPr/>
        </p:nvSpPr>
        <p:spPr>
          <a:xfrm>
            <a:off x="1219200" y="2971800"/>
            <a:ext cx="7543800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1" baseline="0" i="0" lang="en-US" sz="24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b="1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capacity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of a stream is the maximum load it can carry. </a:t>
            </a:r>
            <a:r>
              <a:rPr b="0" baseline="0" i="0" lang="en-US" sz="2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2" name="Shape 372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373" name="Shape 373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374" name="Shape 374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375" name="Shape 375"/>
              <p:cNvSpPr txBox="1"/>
              <p:nvPr/>
            </p:nvSpPr>
            <p:spPr>
              <a:xfrm>
                <a:off x="1008062" y="1638300"/>
                <a:ext cx="3076574" cy="579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Stream Valleys</a:t>
                </a:r>
              </a:p>
            </p:txBody>
          </p:sp>
        </p:grpSp>
        <p:grpSp>
          <p:nvGrpSpPr>
            <p:cNvPr id="376" name="Shape 376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377" name="Shape 377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378" name="Shape 378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379" name="Shape 379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380" name="Shape 380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381" name="Shape 381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382" name="Shape 382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383" name="Shape 383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384" name="Shape 384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6.2 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The Work of Streams</a:t>
              </a:r>
            </a:p>
          </p:txBody>
        </p:sp>
      </p:grpSp>
      <p:sp>
        <p:nvSpPr>
          <p:cNvPr id="385" name="Shape 385"/>
          <p:cNvSpPr txBox="1"/>
          <p:nvPr/>
        </p:nvSpPr>
        <p:spPr>
          <a:xfrm>
            <a:off x="1295400" y="2209800"/>
            <a:ext cx="75438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Narrow Valleys</a:t>
            </a:r>
          </a:p>
        </p:txBody>
      </p:sp>
      <p:sp>
        <p:nvSpPr>
          <p:cNvPr id="386" name="Shape 386"/>
          <p:cNvSpPr txBox="1"/>
          <p:nvPr/>
        </p:nvSpPr>
        <p:spPr>
          <a:xfrm>
            <a:off x="1752600" y="2743200"/>
            <a:ext cx="7239000" cy="1187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narrow V-shaped valley shows that the stream’s primary work has been downcutting toward base level.</a:t>
            </a:r>
          </a:p>
        </p:txBody>
      </p:sp>
      <p:sp>
        <p:nvSpPr>
          <p:cNvPr id="387" name="Shape 387"/>
          <p:cNvSpPr txBox="1"/>
          <p:nvPr/>
        </p:nvSpPr>
        <p:spPr>
          <a:xfrm>
            <a:off x="1752600" y="3919537"/>
            <a:ext cx="7010400" cy="420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Features often include </a:t>
            </a:r>
          </a:p>
        </p:txBody>
      </p:sp>
      <p:sp>
        <p:nvSpPr>
          <p:cNvPr id="388" name="Shape 388"/>
          <p:cNvSpPr txBox="1"/>
          <p:nvPr/>
        </p:nvSpPr>
        <p:spPr>
          <a:xfrm>
            <a:off x="1981200" y="4341812"/>
            <a:ext cx="6705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rapids</a:t>
            </a:r>
          </a:p>
        </p:txBody>
      </p:sp>
      <p:sp>
        <p:nvSpPr>
          <p:cNvPr id="389" name="Shape 389"/>
          <p:cNvSpPr txBox="1"/>
          <p:nvPr/>
        </p:nvSpPr>
        <p:spPr>
          <a:xfrm>
            <a:off x="1981200" y="4800600"/>
            <a:ext cx="6705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waterfalls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4" name="Shape 394"/>
          <p:cNvGrpSpPr/>
          <p:nvPr/>
        </p:nvGrpSpPr>
        <p:grpSpPr>
          <a:xfrm>
            <a:off x="0" y="0"/>
            <a:ext cx="9159874" cy="1430336"/>
            <a:chOff x="-7937" y="0"/>
            <a:chExt cx="9159874" cy="1430336"/>
          </a:xfrm>
        </p:grpSpPr>
        <p:sp>
          <p:nvSpPr>
            <p:cNvPr id="395" name="Shape 395"/>
            <p:cNvSpPr txBox="1"/>
            <p:nvPr/>
          </p:nvSpPr>
          <p:spPr>
            <a:xfrm>
              <a:off x="-1586" y="0"/>
              <a:ext cx="9144000" cy="1219199"/>
            </a:xfrm>
            <a:prstGeom prst="rect">
              <a:avLst/>
            </a:prstGeom>
            <a:solidFill>
              <a:srgbClr val="D00C0C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396" name="Shape 396"/>
            <p:cNvGrpSpPr/>
            <p:nvPr/>
          </p:nvGrpSpPr>
          <p:grpSpPr>
            <a:xfrm>
              <a:off x="-7937" y="0"/>
              <a:ext cx="9159874" cy="136524"/>
              <a:chOff x="-7937" y="0"/>
              <a:chExt cx="9159874" cy="136524"/>
            </a:xfrm>
          </p:grpSpPr>
          <p:cxnSp>
            <p:nvCxnSpPr>
              <p:cNvPr id="397" name="Shape 397"/>
              <p:cNvCxnSpPr/>
              <p:nvPr/>
            </p:nvCxnSpPr>
            <p:spPr>
              <a:xfrm>
                <a:off x="-7937" y="0"/>
                <a:ext cx="9159874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398" name="Shape 398"/>
              <p:cNvSpPr txBox="1"/>
              <p:nvPr/>
            </p:nvSpPr>
            <p:spPr>
              <a:xfrm>
                <a:off x="-7937" y="44450"/>
                <a:ext cx="9159874" cy="92074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399" name="Shape 399"/>
            <p:cNvGrpSpPr/>
            <p:nvPr/>
          </p:nvGrpSpPr>
          <p:grpSpPr>
            <a:xfrm>
              <a:off x="0" y="1219200"/>
              <a:ext cx="9144000" cy="211136"/>
              <a:chOff x="1586" y="1219200"/>
              <a:chExt cx="9144000" cy="211136"/>
            </a:xfrm>
          </p:grpSpPr>
          <p:cxnSp>
            <p:nvCxnSpPr>
              <p:cNvPr id="400" name="Shape 400"/>
              <p:cNvCxnSpPr/>
              <p:nvPr/>
            </p:nvCxnSpPr>
            <p:spPr>
              <a:xfrm>
                <a:off x="1586" y="1219200"/>
                <a:ext cx="9144000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401" name="Shape 401"/>
              <p:cNvSpPr txBox="1"/>
              <p:nvPr/>
            </p:nvSpPr>
            <p:spPr>
              <a:xfrm>
                <a:off x="1586" y="1247775"/>
                <a:ext cx="9144000" cy="182561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</p:grpSp>
      <p:sp>
        <p:nvSpPr>
          <p:cNvPr id="402" name="Shape 402"/>
          <p:cNvSpPr txBox="1"/>
          <p:nvPr>
            <p:ph type="title"/>
          </p:nvPr>
        </p:nvSpPr>
        <p:spPr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baseline="0" i="0" lang="en-US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Yellowstone River Is an Example</a:t>
            </a:r>
            <a:br>
              <a:rPr b="1" baseline="0" i="0" lang="en-US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baseline="0" i="0" lang="en-US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of a V-Shaped Valley</a:t>
            </a:r>
          </a:p>
        </p:txBody>
      </p:sp>
      <p:grpSp>
        <p:nvGrpSpPr>
          <p:cNvPr id="403" name="Shape 403"/>
          <p:cNvGrpSpPr/>
          <p:nvPr/>
        </p:nvGrpSpPr>
        <p:grpSpPr>
          <a:xfrm>
            <a:off x="2743200" y="1600200"/>
            <a:ext cx="3657600" cy="4953000"/>
            <a:chOff x="2743200" y="1600200"/>
            <a:chExt cx="3657600" cy="4953000"/>
          </a:xfrm>
        </p:grpSpPr>
        <p:sp>
          <p:nvSpPr>
            <p:cNvPr id="404" name="Shape 404"/>
            <p:cNvSpPr/>
            <p:nvPr/>
          </p:nvSpPr>
          <p:spPr>
            <a:xfrm>
              <a:off x="2743200" y="1600200"/>
              <a:ext cx="3657600" cy="4953000"/>
            </a:xfrm>
            <a:prstGeom prst="roundRect">
              <a:avLst>
                <a:gd fmla="val 2922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pic>
          <p:nvPicPr>
            <p:cNvPr id="405" name="Shape 40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203575" y="1949450"/>
              <a:ext cx="2736850" cy="425449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/>
        </p:nvSpPr>
        <p:spPr>
          <a:xfrm>
            <a:off x="0" y="0"/>
            <a:ext cx="9144000" cy="2209799"/>
          </a:xfrm>
          <a:prstGeom prst="rect">
            <a:avLst/>
          </a:prstGeom>
          <a:solidFill>
            <a:srgbClr val="D00C0C"/>
          </a:solidFill>
          <a:ln cap="flat" cmpd="sng" w="38100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" name="Shape 30"/>
          <p:cNvSpPr txBox="1"/>
          <p:nvPr>
            <p:ph type="ctrTitle"/>
          </p:nvPr>
        </p:nvSpPr>
        <p:spPr>
          <a:xfrm>
            <a:off x="228600" y="304800"/>
            <a:ext cx="1600199" cy="1676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baseline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Chapter</a:t>
            </a:r>
            <a:r>
              <a:rPr b="1" baseline="0" i="0" lang="en-US" sz="5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b="1" baseline="0" i="0" lang="en-US" sz="5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baseline="0" i="0" lang="en-US" sz="9600" u="none" cap="none" strike="noStrike">
                <a:solidFill>
                  <a:srgbClr val="FFCC0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</a:p>
        </p:txBody>
      </p:sp>
      <p:sp>
        <p:nvSpPr>
          <p:cNvPr id="31" name="Shape 31"/>
          <p:cNvSpPr txBox="1"/>
          <p:nvPr/>
        </p:nvSpPr>
        <p:spPr>
          <a:xfrm>
            <a:off x="1905000" y="304800"/>
            <a:ext cx="7239000" cy="17367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baseline="0" i="0" lang="en-US" sz="5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Running Water and Groundwater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" name="Shape 411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412" name="Shape 412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413" name="Shape 413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414" name="Shape 414"/>
              <p:cNvSpPr txBox="1"/>
              <p:nvPr/>
            </p:nvSpPr>
            <p:spPr>
              <a:xfrm>
                <a:off x="1008062" y="1638300"/>
                <a:ext cx="3076574" cy="579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Stream Valleys</a:t>
                </a:r>
              </a:p>
            </p:txBody>
          </p:sp>
        </p:grpSp>
        <p:grpSp>
          <p:nvGrpSpPr>
            <p:cNvPr id="415" name="Shape 415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416" name="Shape 416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417" name="Shape 417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418" name="Shape 418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419" name="Shape 419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420" name="Shape 420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421" name="Shape 421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422" name="Shape 422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423" name="Shape 423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6.2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 The Work of Streams</a:t>
              </a:r>
            </a:p>
          </p:txBody>
        </p:sp>
      </p:grpSp>
      <p:sp>
        <p:nvSpPr>
          <p:cNvPr id="424" name="Shape 424"/>
          <p:cNvSpPr txBox="1"/>
          <p:nvPr/>
        </p:nvSpPr>
        <p:spPr>
          <a:xfrm>
            <a:off x="1219200" y="2209800"/>
            <a:ext cx="75438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Wide Valleys</a:t>
            </a:r>
          </a:p>
        </p:txBody>
      </p:sp>
      <p:sp>
        <p:nvSpPr>
          <p:cNvPr id="425" name="Shape 425"/>
          <p:cNvSpPr txBox="1"/>
          <p:nvPr/>
        </p:nvSpPr>
        <p:spPr>
          <a:xfrm>
            <a:off x="1676400" y="2792411"/>
            <a:ext cx="69341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Stream is near base level.</a:t>
            </a:r>
          </a:p>
        </p:txBody>
      </p:sp>
      <p:sp>
        <p:nvSpPr>
          <p:cNvPr id="426" name="Shape 426"/>
          <p:cNvSpPr txBox="1"/>
          <p:nvPr/>
        </p:nvSpPr>
        <p:spPr>
          <a:xfrm>
            <a:off x="1981200" y="3313112"/>
            <a:ext cx="6553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Downward erosion is less dominant. </a:t>
            </a:r>
          </a:p>
        </p:txBody>
      </p:sp>
      <p:sp>
        <p:nvSpPr>
          <p:cNvPr id="427" name="Shape 427"/>
          <p:cNvSpPr txBox="1"/>
          <p:nvPr/>
        </p:nvSpPr>
        <p:spPr>
          <a:xfrm>
            <a:off x="1981200" y="3833812"/>
            <a:ext cx="6553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Stream energy is directed from side to side. </a:t>
            </a:r>
          </a:p>
        </p:txBody>
      </p:sp>
      <p:sp>
        <p:nvSpPr>
          <p:cNvPr id="428" name="Shape 428"/>
          <p:cNvSpPr txBox="1"/>
          <p:nvPr/>
        </p:nvSpPr>
        <p:spPr>
          <a:xfrm>
            <a:off x="1676400" y="4419600"/>
            <a:ext cx="7467600" cy="749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The </a:t>
            </a:r>
            <a:r>
              <a:rPr b="1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floodplain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is the flat, low-lying portion of a stream valley subject to periodic flooding.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3" name="Shape 433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434" name="Shape 434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435" name="Shape 435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436" name="Shape 436"/>
              <p:cNvSpPr txBox="1"/>
              <p:nvPr/>
            </p:nvSpPr>
            <p:spPr>
              <a:xfrm>
                <a:off x="1008062" y="1638300"/>
                <a:ext cx="3076574" cy="579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Stream Valleys</a:t>
                </a:r>
              </a:p>
            </p:txBody>
          </p:sp>
        </p:grpSp>
        <p:grpSp>
          <p:nvGrpSpPr>
            <p:cNvPr id="437" name="Shape 437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438" name="Shape 438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439" name="Shape 439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440" name="Shape 440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441" name="Shape 441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442" name="Shape 442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443" name="Shape 443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444" name="Shape 444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445" name="Shape 445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6.2 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The Work of Streams</a:t>
              </a:r>
            </a:p>
          </p:txBody>
        </p:sp>
      </p:grpSp>
      <p:sp>
        <p:nvSpPr>
          <p:cNvPr id="446" name="Shape 446"/>
          <p:cNvSpPr txBox="1"/>
          <p:nvPr/>
        </p:nvSpPr>
        <p:spPr>
          <a:xfrm>
            <a:off x="1295400" y="2209800"/>
            <a:ext cx="75438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Wide Valleys</a:t>
            </a:r>
          </a:p>
        </p:txBody>
      </p:sp>
      <p:sp>
        <p:nvSpPr>
          <p:cNvPr id="447" name="Shape 447"/>
          <p:cNvSpPr txBox="1"/>
          <p:nvPr/>
        </p:nvSpPr>
        <p:spPr>
          <a:xfrm>
            <a:off x="1752600" y="2722561"/>
            <a:ext cx="7010400" cy="420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Features often include </a:t>
            </a:r>
          </a:p>
        </p:txBody>
      </p:sp>
      <p:sp>
        <p:nvSpPr>
          <p:cNvPr id="448" name="Shape 448"/>
          <p:cNvSpPr txBox="1"/>
          <p:nvPr/>
        </p:nvSpPr>
        <p:spPr>
          <a:xfrm>
            <a:off x="2057400" y="3136900"/>
            <a:ext cx="6553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meanders</a:t>
            </a:r>
          </a:p>
        </p:txBody>
      </p:sp>
      <p:sp>
        <p:nvSpPr>
          <p:cNvPr id="449" name="Shape 449"/>
          <p:cNvSpPr txBox="1"/>
          <p:nvPr/>
        </p:nvSpPr>
        <p:spPr>
          <a:xfrm>
            <a:off x="2057400" y="3587750"/>
            <a:ext cx="6553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cutoffs</a:t>
            </a:r>
          </a:p>
        </p:txBody>
      </p:sp>
      <p:sp>
        <p:nvSpPr>
          <p:cNvPr id="450" name="Shape 450"/>
          <p:cNvSpPr txBox="1"/>
          <p:nvPr/>
        </p:nvSpPr>
        <p:spPr>
          <a:xfrm>
            <a:off x="2057400" y="4038600"/>
            <a:ext cx="6553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oxbow lakes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5" name="Shape 455"/>
          <p:cNvGrpSpPr/>
          <p:nvPr/>
        </p:nvGrpSpPr>
        <p:grpSpPr>
          <a:xfrm>
            <a:off x="0" y="0"/>
            <a:ext cx="9159874" cy="1430336"/>
            <a:chOff x="-7937" y="0"/>
            <a:chExt cx="9159874" cy="1430336"/>
          </a:xfrm>
        </p:grpSpPr>
        <p:sp>
          <p:nvSpPr>
            <p:cNvPr id="456" name="Shape 456"/>
            <p:cNvSpPr txBox="1"/>
            <p:nvPr/>
          </p:nvSpPr>
          <p:spPr>
            <a:xfrm>
              <a:off x="-1586" y="0"/>
              <a:ext cx="9144000" cy="1219199"/>
            </a:xfrm>
            <a:prstGeom prst="rect">
              <a:avLst/>
            </a:prstGeom>
            <a:solidFill>
              <a:srgbClr val="D00C0C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457" name="Shape 457"/>
            <p:cNvGrpSpPr/>
            <p:nvPr/>
          </p:nvGrpSpPr>
          <p:grpSpPr>
            <a:xfrm>
              <a:off x="-7937" y="0"/>
              <a:ext cx="9159874" cy="136524"/>
              <a:chOff x="-7937" y="0"/>
              <a:chExt cx="9159874" cy="136524"/>
            </a:xfrm>
          </p:grpSpPr>
          <p:cxnSp>
            <p:nvCxnSpPr>
              <p:cNvPr id="458" name="Shape 458"/>
              <p:cNvCxnSpPr/>
              <p:nvPr/>
            </p:nvCxnSpPr>
            <p:spPr>
              <a:xfrm>
                <a:off x="-7937" y="0"/>
                <a:ext cx="9159874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459" name="Shape 459"/>
              <p:cNvSpPr txBox="1"/>
              <p:nvPr/>
            </p:nvSpPr>
            <p:spPr>
              <a:xfrm>
                <a:off x="-7937" y="44450"/>
                <a:ext cx="9159874" cy="92074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460" name="Shape 460"/>
            <p:cNvGrpSpPr/>
            <p:nvPr/>
          </p:nvGrpSpPr>
          <p:grpSpPr>
            <a:xfrm>
              <a:off x="0" y="1219200"/>
              <a:ext cx="9144000" cy="211136"/>
              <a:chOff x="1586" y="1219200"/>
              <a:chExt cx="9144000" cy="211136"/>
            </a:xfrm>
          </p:grpSpPr>
          <p:cxnSp>
            <p:nvCxnSpPr>
              <p:cNvPr id="461" name="Shape 461"/>
              <p:cNvCxnSpPr/>
              <p:nvPr/>
            </p:nvCxnSpPr>
            <p:spPr>
              <a:xfrm>
                <a:off x="1586" y="1219200"/>
                <a:ext cx="9144000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462" name="Shape 462"/>
              <p:cNvSpPr txBox="1"/>
              <p:nvPr/>
            </p:nvSpPr>
            <p:spPr>
              <a:xfrm>
                <a:off x="1586" y="1247775"/>
                <a:ext cx="9144000" cy="182561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</p:grpSp>
      <p:sp>
        <p:nvSpPr>
          <p:cNvPr id="463" name="Shape 463"/>
          <p:cNvSpPr txBox="1"/>
          <p:nvPr>
            <p:ph type="title"/>
          </p:nvPr>
        </p:nvSpPr>
        <p:spPr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baseline="0" i="0" lang="en-US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Formation of a Cutoff and </a:t>
            </a:r>
            <a:br>
              <a:rPr b="1" baseline="0" i="0" lang="en-US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baseline="0" i="0" lang="en-US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Oxbow Lake</a:t>
            </a:r>
          </a:p>
        </p:txBody>
      </p:sp>
      <p:grpSp>
        <p:nvGrpSpPr>
          <p:cNvPr id="464" name="Shape 464"/>
          <p:cNvGrpSpPr/>
          <p:nvPr/>
        </p:nvGrpSpPr>
        <p:grpSpPr>
          <a:xfrm>
            <a:off x="457200" y="2590800"/>
            <a:ext cx="8229600" cy="2819400"/>
            <a:chOff x="457200" y="2133600"/>
            <a:chExt cx="8229600" cy="2819400"/>
          </a:xfrm>
        </p:grpSpPr>
        <p:sp>
          <p:nvSpPr>
            <p:cNvPr id="465" name="Shape 465"/>
            <p:cNvSpPr/>
            <p:nvPr/>
          </p:nvSpPr>
          <p:spPr>
            <a:xfrm>
              <a:off x="457200" y="2133600"/>
              <a:ext cx="8229600" cy="2819400"/>
            </a:xfrm>
            <a:prstGeom prst="roundRect">
              <a:avLst>
                <a:gd fmla="val 2922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pic>
          <p:nvPicPr>
            <p:cNvPr id="466" name="Shape 46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73112" y="2598736"/>
              <a:ext cx="7599361" cy="188912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2" name="Shape 472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473" name="Shape 473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474" name="Shape 474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475" name="Shape 475"/>
              <p:cNvSpPr txBox="1"/>
              <p:nvPr/>
            </p:nvSpPr>
            <p:spPr>
              <a:xfrm>
                <a:off x="1008062" y="1638300"/>
                <a:ext cx="5127625" cy="579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Floods and Flood Control</a:t>
                </a:r>
              </a:p>
            </p:txBody>
          </p:sp>
        </p:grpSp>
        <p:grpSp>
          <p:nvGrpSpPr>
            <p:cNvPr id="476" name="Shape 476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477" name="Shape 477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478" name="Shape 478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479" name="Shape 479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480" name="Shape 480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481" name="Shape 481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482" name="Shape 482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483" name="Shape 483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484" name="Shape 484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6.2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 The Work of Streams</a:t>
              </a:r>
            </a:p>
          </p:txBody>
        </p:sp>
      </p:grpSp>
      <p:sp>
        <p:nvSpPr>
          <p:cNvPr id="485" name="Shape 485"/>
          <p:cNvSpPr txBox="1"/>
          <p:nvPr/>
        </p:nvSpPr>
        <p:spPr>
          <a:xfrm>
            <a:off x="1219200" y="2209800"/>
            <a:ext cx="7543800" cy="1800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b="1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flood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occurs when the discharge of a stream becomes so great that it exceeds the capacity of its channel and overflows its banks.</a:t>
            </a:r>
          </a:p>
        </p:txBody>
      </p:sp>
      <p:sp>
        <p:nvSpPr>
          <p:cNvPr id="486" name="Shape 486"/>
          <p:cNvSpPr txBox="1"/>
          <p:nvPr/>
        </p:nvSpPr>
        <p:spPr>
          <a:xfrm>
            <a:off x="1219200" y="4038600"/>
            <a:ext cx="7543800" cy="1373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Measures to control flooding include artificial levees, flood control dams, and placing limits on floodplain development.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" name="Shape 491"/>
          <p:cNvGrpSpPr/>
          <p:nvPr/>
        </p:nvGrpSpPr>
        <p:grpSpPr>
          <a:xfrm>
            <a:off x="0" y="0"/>
            <a:ext cx="9159874" cy="1430336"/>
            <a:chOff x="-7937" y="0"/>
            <a:chExt cx="9159874" cy="1430336"/>
          </a:xfrm>
        </p:grpSpPr>
        <p:sp>
          <p:nvSpPr>
            <p:cNvPr id="492" name="Shape 492"/>
            <p:cNvSpPr txBox="1"/>
            <p:nvPr/>
          </p:nvSpPr>
          <p:spPr>
            <a:xfrm>
              <a:off x="-1586" y="0"/>
              <a:ext cx="9144000" cy="1219199"/>
            </a:xfrm>
            <a:prstGeom prst="rect">
              <a:avLst/>
            </a:prstGeom>
            <a:solidFill>
              <a:srgbClr val="D00C0C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493" name="Shape 493"/>
            <p:cNvGrpSpPr/>
            <p:nvPr/>
          </p:nvGrpSpPr>
          <p:grpSpPr>
            <a:xfrm>
              <a:off x="-7937" y="0"/>
              <a:ext cx="9159874" cy="136524"/>
              <a:chOff x="-7937" y="0"/>
              <a:chExt cx="9159874" cy="136524"/>
            </a:xfrm>
          </p:grpSpPr>
          <p:cxnSp>
            <p:nvCxnSpPr>
              <p:cNvPr id="494" name="Shape 494"/>
              <p:cNvCxnSpPr/>
              <p:nvPr/>
            </p:nvCxnSpPr>
            <p:spPr>
              <a:xfrm>
                <a:off x="-7937" y="0"/>
                <a:ext cx="9159874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495" name="Shape 495"/>
              <p:cNvSpPr txBox="1"/>
              <p:nvPr/>
            </p:nvSpPr>
            <p:spPr>
              <a:xfrm>
                <a:off x="-7937" y="44450"/>
                <a:ext cx="9159874" cy="92074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496" name="Shape 496"/>
            <p:cNvGrpSpPr/>
            <p:nvPr/>
          </p:nvGrpSpPr>
          <p:grpSpPr>
            <a:xfrm>
              <a:off x="0" y="1219200"/>
              <a:ext cx="9144000" cy="211136"/>
              <a:chOff x="1586" y="1219200"/>
              <a:chExt cx="9144000" cy="211136"/>
            </a:xfrm>
          </p:grpSpPr>
          <p:cxnSp>
            <p:nvCxnSpPr>
              <p:cNvPr id="497" name="Shape 497"/>
              <p:cNvCxnSpPr/>
              <p:nvPr/>
            </p:nvCxnSpPr>
            <p:spPr>
              <a:xfrm>
                <a:off x="1586" y="1219200"/>
                <a:ext cx="9144000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498" name="Shape 498"/>
              <p:cNvSpPr txBox="1"/>
              <p:nvPr/>
            </p:nvSpPr>
            <p:spPr>
              <a:xfrm>
                <a:off x="1586" y="1247775"/>
                <a:ext cx="9144000" cy="182561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</p:grpSp>
      <p:sp>
        <p:nvSpPr>
          <p:cNvPr id="499" name="Shape 499"/>
          <p:cNvSpPr txBox="1"/>
          <p:nvPr>
            <p:ph type="title"/>
          </p:nvPr>
        </p:nvSpPr>
        <p:spPr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baseline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Ohio River Flooding</a:t>
            </a:r>
          </a:p>
        </p:txBody>
      </p:sp>
      <p:grpSp>
        <p:nvGrpSpPr>
          <p:cNvPr id="500" name="Shape 500"/>
          <p:cNvGrpSpPr/>
          <p:nvPr/>
        </p:nvGrpSpPr>
        <p:grpSpPr>
          <a:xfrm>
            <a:off x="1676399" y="1903411"/>
            <a:ext cx="5749924" cy="4116387"/>
            <a:chOff x="1219200" y="1676400"/>
            <a:chExt cx="6705599" cy="4800600"/>
          </a:xfrm>
        </p:grpSpPr>
        <p:sp>
          <p:nvSpPr>
            <p:cNvPr id="501" name="Shape 501"/>
            <p:cNvSpPr/>
            <p:nvPr/>
          </p:nvSpPr>
          <p:spPr>
            <a:xfrm>
              <a:off x="1219200" y="1676400"/>
              <a:ext cx="6705599" cy="4800600"/>
            </a:xfrm>
            <a:prstGeom prst="roundRect">
              <a:avLst>
                <a:gd fmla="val 2922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pic>
          <p:nvPicPr>
            <p:cNvPr id="502" name="Shape 50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635125" y="1816100"/>
              <a:ext cx="5872161" cy="451961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8" name="Shape 508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509" name="Shape 509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510" name="Shape 510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11" name="Shape 511"/>
              <p:cNvSpPr txBox="1"/>
              <p:nvPr/>
            </p:nvSpPr>
            <p:spPr>
              <a:xfrm>
                <a:off x="1008062" y="1638300"/>
                <a:ext cx="3368674" cy="579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Drainage Basins</a:t>
                </a:r>
              </a:p>
            </p:txBody>
          </p:sp>
        </p:grpSp>
        <p:grpSp>
          <p:nvGrpSpPr>
            <p:cNvPr id="512" name="Shape 512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513" name="Shape 513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514" name="Shape 514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515" name="Shape 515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516" name="Shape 516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517" name="Shape 517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518" name="Shape 518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519" name="Shape 519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520" name="Shape 520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6.2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 The Work of Streams</a:t>
              </a:r>
            </a:p>
          </p:txBody>
        </p:sp>
      </p:grpSp>
      <p:sp>
        <p:nvSpPr>
          <p:cNvPr id="521" name="Shape 521"/>
          <p:cNvSpPr txBox="1"/>
          <p:nvPr/>
        </p:nvSpPr>
        <p:spPr>
          <a:xfrm>
            <a:off x="1219200" y="2286000"/>
            <a:ext cx="7543800" cy="946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b="1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drainage basin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is the land area that contributes water to a stream.</a:t>
            </a:r>
          </a:p>
        </p:txBody>
      </p:sp>
      <p:sp>
        <p:nvSpPr>
          <p:cNvPr id="522" name="Shape 522"/>
          <p:cNvSpPr txBox="1"/>
          <p:nvPr/>
        </p:nvSpPr>
        <p:spPr>
          <a:xfrm>
            <a:off x="1219200" y="3275011"/>
            <a:ext cx="7543800" cy="1373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b="1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divide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is an imaginary line that separates the drainage basins of one stream from another.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7" name="Shape 527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528" name="Shape 528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529" name="Shape 529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30" name="Shape 530"/>
              <p:cNvSpPr txBox="1"/>
              <p:nvPr/>
            </p:nvSpPr>
            <p:spPr>
              <a:xfrm>
                <a:off x="1008062" y="1676400"/>
                <a:ext cx="7831136" cy="1066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Distribution and Movement of Water Underground</a:t>
                </a:r>
              </a:p>
            </p:txBody>
          </p:sp>
        </p:grpSp>
        <p:grpSp>
          <p:nvGrpSpPr>
            <p:cNvPr id="531" name="Shape 531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532" name="Shape 532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533" name="Shape 533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534" name="Shape 534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535" name="Shape 535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536" name="Shape 536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537" name="Shape 537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538" name="Shape 538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539" name="Shape 539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6.3 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Water Beneath the Surface</a:t>
              </a:r>
            </a:p>
          </p:txBody>
        </p:sp>
      </p:grpSp>
      <p:sp>
        <p:nvSpPr>
          <p:cNvPr id="540" name="Shape 540"/>
          <p:cNvSpPr txBox="1"/>
          <p:nvPr/>
        </p:nvSpPr>
        <p:spPr>
          <a:xfrm>
            <a:off x="1219200" y="2743200"/>
            <a:ext cx="7543800" cy="946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Much of the water in soil seeps downward until it reaches the zone of saturation.</a:t>
            </a:r>
          </a:p>
        </p:txBody>
      </p:sp>
      <p:sp>
        <p:nvSpPr>
          <p:cNvPr id="541" name="Shape 541"/>
          <p:cNvSpPr txBox="1"/>
          <p:nvPr/>
        </p:nvSpPr>
        <p:spPr>
          <a:xfrm>
            <a:off x="1219200" y="3733800"/>
            <a:ext cx="7543800" cy="1373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b="1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zone of saturation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is the area where water fills all of the open spaces in sediment and rock. </a:t>
            </a:r>
          </a:p>
        </p:txBody>
      </p:sp>
      <p:sp>
        <p:nvSpPr>
          <p:cNvPr id="542" name="Shape 542"/>
          <p:cNvSpPr txBox="1"/>
          <p:nvPr/>
        </p:nvSpPr>
        <p:spPr>
          <a:xfrm>
            <a:off x="1676400" y="5100637"/>
            <a:ext cx="7010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</a:t>
            </a:r>
            <a:r>
              <a:rPr b="1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Groundwater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is the water within this zone.</a:t>
            </a:r>
          </a:p>
        </p:txBody>
      </p:sp>
      <p:sp>
        <p:nvSpPr>
          <p:cNvPr id="543" name="Shape 543"/>
          <p:cNvSpPr txBox="1"/>
          <p:nvPr/>
        </p:nvSpPr>
        <p:spPr>
          <a:xfrm>
            <a:off x="1676400" y="5654675"/>
            <a:ext cx="7010400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The </a:t>
            </a:r>
            <a:r>
              <a:rPr b="1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water table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is the upper level of the saturation zone of groundwater.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8" name="Shape 548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549" name="Shape 549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550" name="Shape 550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51" name="Shape 551"/>
              <p:cNvSpPr txBox="1"/>
              <p:nvPr/>
            </p:nvSpPr>
            <p:spPr>
              <a:xfrm>
                <a:off x="1008062" y="1676400"/>
                <a:ext cx="7831136" cy="1066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Distribution and Movement of Water Underground</a:t>
                </a:r>
              </a:p>
            </p:txBody>
          </p:sp>
        </p:grpSp>
        <p:grpSp>
          <p:nvGrpSpPr>
            <p:cNvPr id="552" name="Shape 552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553" name="Shape 553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554" name="Shape 554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555" name="Shape 555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556" name="Shape 556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557" name="Shape 557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558" name="Shape 558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559" name="Shape 559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560" name="Shape 560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6.3 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Water Beneath the Surface</a:t>
              </a:r>
            </a:p>
          </p:txBody>
        </p:sp>
      </p:grpSp>
      <p:sp>
        <p:nvSpPr>
          <p:cNvPr id="561" name="Shape 561"/>
          <p:cNvSpPr txBox="1"/>
          <p:nvPr/>
        </p:nvSpPr>
        <p:spPr>
          <a:xfrm>
            <a:off x="1219200" y="2667000"/>
            <a:ext cx="75438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Movement</a:t>
            </a:r>
          </a:p>
        </p:txBody>
      </p:sp>
      <p:sp>
        <p:nvSpPr>
          <p:cNvPr id="562" name="Shape 562"/>
          <p:cNvSpPr txBox="1"/>
          <p:nvPr/>
        </p:nvSpPr>
        <p:spPr>
          <a:xfrm>
            <a:off x="1752600" y="3200400"/>
            <a:ext cx="6934199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Groundwater moves by twisting and turning  </a:t>
            </a:r>
            <a:b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through interconnected small openings.</a:t>
            </a:r>
          </a:p>
        </p:txBody>
      </p:sp>
      <p:sp>
        <p:nvSpPr>
          <p:cNvPr id="563" name="Shape 563"/>
          <p:cNvSpPr txBox="1"/>
          <p:nvPr/>
        </p:nvSpPr>
        <p:spPr>
          <a:xfrm>
            <a:off x="1752600" y="3962400"/>
            <a:ext cx="6934199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groundwater moves more slowly when the </a:t>
            </a:r>
            <a:b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pore spaces are smaller.</a:t>
            </a: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8" name="Shape 568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569" name="Shape 569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570" name="Shape 570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71" name="Shape 571"/>
              <p:cNvSpPr txBox="1"/>
              <p:nvPr/>
            </p:nvSpPr>
            <p:spPr>
              <a:xfrm>
                <a:off x="1008062" y="1676400"/>
                <a:ext cx="7831136" cy="1066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Distribution and Movement of Water Underground</a:t>
                </a:r>
              </a:p>
            </p:txBody>
          </p:sp>
        </p:grpSp>
        <p:grpSp>
          <p:nvGrpSpPr>
            <p:cNvPr id="572" name="Shape 572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573" name="Shape 573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574" name="Shape 574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575" name="Shape 575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576" name="Shape 576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577" name="Shape 577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578" name="Shape 578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579" name="Shape 579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580" name="Shape 580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6.3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 Water Beneath the Surface</a:t>
              </a:r>
            </a:p>
          </p:txBody>
        </p:sp>
      </p:grpSp>
      <p:sp>
        <p:nvSpPr>
          <p:cNvPr id="581" name="Shape 581"/>
          <p:cNvSpPr txBox="1"/>
          <p:nvPr/>
        </p:nvSpPr>
        <p:spPr>
          <a:xfrm>
            <a:off x="1295400" y="2590800"/>
            <a:ext cx="75438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Movement</a:t>
            </a:r>
          </a:p>
        </p:txBody>
      </p:sp>
      <p:sp>
        <p:nvSpPr>
          <p:cNvPr id="582" name="Shape 582"/>
          <p:cNvSpPr txBox="1"/>
          <p:nvPr/>
        </p:nvSpPr>
        <p:spPr>
          <a:xfrm>
            <a:off x="1752600" y="3044825"/>
            <a:ext cx="7010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</a:t>
            </a:r>
            <a:r>
              <a:rPr b="1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Porosity</a:t>
            </a:r>
          </a:p>
        </p:txBody>
      </p:sp>
      <p:sp>
        <p:nvSpPr>
          <p:cNvPr id="583" name="Shape 583"/>
          <p:cNvSpPr txBox="1"/>
          <p:nvPr/>
        </p:nvSpPr>
        <p:spPr>
          <a:xfrm>
            <a:off x="1752600" y="4583112"/>
            <a:ext cx="7010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</a:t>
            </a:r>
            <a:r>
              <a:rPr b="1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Permeability</a:t>
            </a:r>
          </a:p>
        </p:txBody>
      </p:sp>
      <p:sp>
        <p:nvSpPr>
          <p:cNvPr id="584" name="Shape 584"/>
          <p:cNvSpPr txBox="1"/>
          <p:nvPr/>
        </p:nvSpPr>
        <p:spPr>
          <a:xfrm>
            <a:off x="1981200" y="3435350"/>
            <a:ext cx="66484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percentage of pore spaces</a:t>
            </a:r>
          </a:p>
        </p:txBody>
      </p:sp>
      <p:sp>
        <p:nvSpPr>
          <p:cNvPr id="585" name="Shape 585"/>
          <p:cNvSpPr txBox="1"/>
          <p:nvPr/>
        </p:nvSpPr>
        <p:spPr>
          <a:xfrm>
            <a:off x="1981200" y="3827462"/>
            <a:ext cx="6858000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7337" lvl="0" marL="28733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Determines how much groundwater can be stored </a:t>
            </a:r>
          </a:p>
        </p:txBody>
      </p:sp>
      <p:sp>
        <p:nvSpPr>
          <p:cNvPr id="586" name="Shape 586"/>
          <p:cNvSpPr txBox="1"/>
          <p:nvPr/>
        </p:nvSpPr>
        <p:spPr>
          <a:xfrm>
            <a:off x="2057400" y="4975225"/>
            <a:ext cx="6572249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Ability to transmit water through connected </a:t>
            </a:r>
            <a:b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pore spaces </a:t>
            </a:r>
          </a:p>
        </p:txBody>
      </p:sp>
      <p:sp>
        <p:nvSpPr>
          <p:cNvPr id="587" name="Shape 587"/>
          <p:cNvSpPr txBox="1"/>
          <p:nvPr/>
        </p:nvSpPr>
        <p:spPr>
          <a:xfrm>
            <a:off x="2057400" y="5730875"/>
            <a:ext cx="6572249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7337" lvl="0" marL="28733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</a:t>
            </a:r>
            <a:r>
              <a:rPr b="1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Aquifers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are permeable rock layers or sediments that transmit groundwater freely</a:t>
            </a: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2" name="Shape 592"/>
          <p:cNvGrpSpPr/>
          <p:nvPr/>
        </p:nvGrpSpPr>
        <p:grpSpPr>
          <a:xfrm>
            <a:off x="0" y="0"/>
            <a:ext cx="9159874" cy="1430336"/>
            <a:chOff x="-7937" y="0"/>
            <a:chExt cx="9159874" cy="1430336"/>
          </a:xfrm>
        </p:grpSpPr>
        <p:sp>
          <p:nvSpPr>
            <p:cNvPr id="593" name="Shape 593"/>
            <p:cNvSpPr txBox="1"/>
            <p:nvPr/>
          </p:nvSpPr>
          <p:spPr>
            <a:xfrm>
              <a:off x="-1586" y="0"/>
              <a:ext cx="9144000" cy="1219199"/>
            </a:xfrm>
            <a:prstGeom prst="rect">
              <a:avLst/>
            </a:prstGeom>
            <a:solidFill>
              <a:srgbClr val="D00C0C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594" name="Shape 594"/>
            <p:cNvGrpSpPr/>
            <p:nvPr/>
          </p:nvGrpSpPr>
          <p:grpSpPr>
            <a:xfrm>
              <a:off x="-7937" y="0"/>
              <a:ext cx="9159874" cy="136524"/>
              <a:chOff x="-7937" y="0"/>
              <a:chExt cx="9159874" cy="136524"/>
            </a:xfrm>
          </p:grpSpPr>
          <p:cxnSp>
            <p:nvCxnSpPr>
              <p:cNvPr id="595" name="Shape 595"/>
              <p:cNvCxnSpPr/>
              <p:nvPr/>
            </p:nvCxnSpPr>
            <p:spPr>
              <a:xfrm>
                <a:off x="-7937" y="0"/>
                <a:ext cx="9159874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596" name="Shape 596"/>
              <p:cNvSpPr txBox="1"/>
              <p:nvPr/>
            </p:nvSpPr>
            <p:spPr>
              <a:xfrm>
                <a:off x="-7937" y="44450"/>
                <a:ext cx="9159874" cy="92074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597" name="Shape 597"/>
            <p:cNvGrpSpPr/>
            <p:nvPr/>
          </p:nvGrpSpPr>
          <p:grpSpPr>
            <a:xfrm>
              <a:off x="0" y="1219200"/>
              <a:ext cx="9144000" cy="211136"/>
              <a:chOff x="1586" y="1219200"/>
              <a:chExt cx="9144000" cy="211136"/>
            </a:xfrm>
          </p:grpSpPr>
          <p:cxnSp>
            <p:nvCxnSpPr>
              <p:cNvPr id="598" name="Shape 598"/>
              <p:cNvCxnSpPr/>
              <p:nvPr/>
            </p:nvCxnSpPr>
            <p:spPr>
              <a:xfrm>
                <a:off x="1586" y="1219200"/>
                <a:ext cx="9144000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599" name="Shape 599"/>
              <p:cNvSpPr txBox="1"/>
              <p:nvPr/>
            </p:nvSpPr>
            <p:spPr>
              <a:xfrm>
                <a:off x="1586" y="1247775"/>
                <a:ext cx="9144000" cy="182561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</p:grpSp>
      <p:sp>
        <p:nvSpPr>
          <p:cNvPr id="600" name="Shape 600"/>
          <p:cNvSpPr txBox="1"/>
          <p:nvPr>
            <p:ph type="title"/>
          </p:nvPr>
        </p:nvSpPr>
        <p:spPr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baseline="0" i="0" lang="en-US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Features Associated with </a:t>
            </a:r>
            <a:br>
              <a:rPr b="1" baseline="0" i="0" lang="en-US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baseline="0" i="0" lang="en-US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Subsurface Water</a:t>
            </a:r>
          </a:p>
        </p:txBody>
      </p:sp>
      <p:grpSp>
        <p:nvGrpSpPr>
          <p:cNvPr id="601" name="Shape 601"/>
          <p:cNvGrpSpPr/>
          <p:nvPr/>
        </p:nvGrpSpPr>
        <p:grpSpPr>
          <a:xfrm>
            <a:off x="1219200" y="1905000"/>
            <a:ext cx="6781800" cy="4419599"/>
            <a:chOff x="1219200" y="2057400"/>
            <a:chExt cx="6781800" cy="4419599"/>
          </a:xfrm>
        </p:grpSpPr>
        <p:sp>
          <p:nvSpPr>
            <p:cNvPr id="602" name="Shape 602"/>
            <p:cNvSpPr/>
            <p:nvPr/>
          </p:nvSpPr>
          <p:spPr>
            <a:xfrm>
              <a:off x="1219200" y="2057400"/>
              <a:ext cx="6781800" cy="4419599"/>
            </a:xfrm>
            <a:prstGeom prst="roundRect">
              <a:avLst>
                <a:gd fmla="val 2922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pic>
          <p:nvPicPr>
            <p:cNvPr id="603" name="Shape 60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685925" y="2501900"/>
              <a:ext cx="5846761" cy="353218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Shape 72"/>
          <p:cNvGrpSpPr/>
          <p:nvPr/>
        </p:nvGrpSpPr>
        <p:grpSpPr>
          <a:xfrm>
            <a:off x="-15875" y="0"/>
            <a:ext cx="9159874" cy="6553200"/>
            <a:chOff x="-15875" y="0"/>
            <a:chExt cx="9159874" cy="6553200"/>
          </a:xfrm>
        </p:grpSpPr>
        <p:grpSp>
          <p:nvGrpSpPr>
            <p:cNvPr id="73" name="Shape 73"/>
            <p:cNvGrpSpPr/>
            <p:nvPr/>
          </p:nvGrpSpPr>
          <p:grpSpPr>
            <a:xfrm>
              <a:off x="449262" y="1600200"/>
              <a:ext cx="8305799" cy="4953000"/>
              <a:chOff x="449262" y="1600200"/>
              <a:chExt cx="8305799" cy="4953000"/>
            </a:xfrm>
          </p:grpSpPr>
          <p:sp>
            <p:nvSpPr>
              <p:cNvPr id="74" name="Shape 74"/>
              <p:cNvSpPr/>
              <p:nvPr/>
            </p:nvSpPr>
            <p:spPr>
              <a:xfrm>
                <a:off x="449262" y="1600200"/>
                <a:ext cx="8305799" cy="4953000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75" name="Shape 75"/>
              <p:cNvSpPr txBox="1"/>
              <p:nvPr/>
            </p:nvSpPr>
            <p:spPr>
              <a:xfrm>
                <a:off x="1133475" y="1914525"/>
                <a:ext cx="3346449" cy="579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The Water Cycle</a:t>
                </a:r>
              </a:p>
            </p:txBody>
          </p:sp>
        </p:grpSp>
        <p:grpSp>
          <p:nvGrpSpPr>
            <p:cNvPr id="76" name="Shape 76"/>
            <p:cNvGrpSpPr/>
            <p:nvPr/>
          </p:nvGrpSpPr>
          <p:grpSpPr>
            <a:xfrm>
              <a:off x="-15875" y="0"/>
              <a:ext cx="9159874" cy="1430336"/>
              <a:chOff x="-7937" y="0"/>
              <a:chExt cx="9159874" cy="1430336"/>
            </a:xfrm>
          </p:grpSpPr>
          <p:sp>
            <p:nvSpPr>
              <p:cNvPr id="77" name="Shape 77"/>
              <p:cNvSpPr txBox="1"/>
              <p:nvPr/>
            </p:nvSpPr>
            <p:spPr>
              <a:xfrm>
                <a:off x="-1586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78" name="Shape 78"/>
              <p:cNvGrpSpPr/>
              <p:nvPr/>
            </p:nvGrpSpPr>
            <p:grpSpPr>
              <a:xfrm>
                <a:off x="-7937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79" name="Shape 79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80" name="Shape 80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81" name="Shape 81"/>
              <p:cNvGrpSpPr/>
              <p:nvPr/>
            </p:nvGrpSpPr>
            <p:grpSpPr>
              <a:xfrm>
                <a:off x="0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82" name="Shape 82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83" name="Shape 83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</p:grpSp>
      <p:sp>
        <p:nvSpPr>
          <p:cNvPr id="84" name="Shape 84"/>
          <p:cNvSpPr txBox="1"/>
          <p:nvPr>
            <p:ph type="title"/>
          </p:nvPr>
        </p:nvSpPr>
        <p:spPr>
          <a:xfrm>
            <a:off x="0" y="22860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600"/>
              </a:buClr>
              <a:buSzPct val="25000"/>
              <a:buFont typeface="Arial"/>
              <a:buNone/>
            </a:pPr>
            <a:r>
              <a:rPr b="1" baseline="0" i="0" lang="en-US" sz="4400" u="none" cap="none" strike="noStrike">
                <a:solidFill>
                  <a:srgbClr val="FFD600"/>
                </a:solidFill>
                <a:latin typeface="Arial"/>
                <a:ea typeface="Arial"/>
                <a:cs typeface="Arial"/>
                <a:sym typeface="Arial"/>
              </a:rPr>
              <a:t>6.1</a:t>
            </a:r>
            <a:r>
              <a:rPr b="1" baseline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 Running Water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1295400" y="2497136"/>
            <a:ext cx="7391399" cy="2227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Water constantly moves among the oceans, the atmosphere, the solid Earth, and the biosphere. This unending circulation of Earth’s water supply is </a:t>
            </a:r>
            <a:b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water cycle.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9" name="Shape 609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610" name="Shape 610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611" name="Shape 611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612" name="Shape 612"/>
              <p:cNvSpPr txBox="1"/>
              <p:nvPr/>
            </p:nvSpPr>
            <p:spPr>
              <a:xfrm>
                <a:off x="1008062" y="1676400"/>
                <a:ext cx="7831136" cy="579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Springs</a:t>
                </a:r>
              </a:p>
            </p:txBody>
          </p:sp>
        </p:grpSp>
        <p:grpSp>
          <p:nvGrpSpPr>
            <p:cNvPr id="613" name="Shape 613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614" name="Shape 614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615" name="Shape 615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616" name="Shape 616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617" name="Shape 617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618" name="Shape 618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619" name="Shape 619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620" name="Shape 620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621" name="Shape 621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6.3 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Water Beneath the Surface</a:t>
              </a:r>
            </a:p>
          </p:txBody>
        </p:sp>
      </p:grpSp>
      <p:sp>
        <p:nvSpPr>
          <p:cNvPr id="622" name="Shape 622"/>
          <p:cNvSpPr txBox="1"/>
          <p:nvPr/>
        </p:nvSpPr>
        <p:spPr>
          <a:xfrm>
            <a:off x="1219200" y="2147886"/>
            <a:ext cx="7543800" cy="946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b="1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spring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forms whenever the water table intersects the ground surface.</a:t>
            </a:r>
          </a:p>
        </p:txBody>
      </p:sp>
      <p:sp>
        <p:nvSpPr>
          <p:cNvPr id="623" name="Shape 623"/>
          <p:cNvSpPr txBox="1"/>
          <p:nvPr/>
        </p:nvSpPr>
        <p:spPr>
          <a:xfrm>
            <a:off x="1752600" y="5411787"/>
            <a:ext cx="7010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Intermittent hot springs </a:t>
            </a:r>
          </a:p>
        </p:txBody>
      </p:sp>
      <p:sp>
        <p:nvSpPr>
          <p:cNvPr id="624" name="Shape 624"/>
          <p:cNvSpPr txBox="1"/>
          <p:nvPr/>
        </p:nvSpPr>
        <p:spPr>
          <a:xfrm>
            <a:off x="1219200" y="3094036"/>
            <a:ext cx="75438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Hot Springs</a:t>
            </a:r>
          </a:p>
        </p:txBody>
      </p:sp>
      <p:sp>
        <p:nvSpPr>
          <p:cNvPr id="625" name="Shape 625"/>
          <p:cNvSpPr txBox="1"/>
          <p:nvPr/>
        </p:nvSpPr>
        <p:spPr>
          <a:xfrm>
            <a:off x="1219200" y="4892675"/>
            <a:ext cx="75438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1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Geysers</a:t>
            </a:r>
          </a:p>
        </p:txBody>
      </p:sp>
      <p:sp>
        <p:nvSpPr>
          <p:cNvPr id="626" name="Shape 626"/>
          <p:cNvSpPr txBox="1"/>
          <p:nvPr/>
        </p:nvSpPr>
        <p:spPr>
          <a:xfrm>
            <a:off x="1752600" y="3613150"/>
            <a:ext cx="7010400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Water is 6–9ºC warmer than the mean air  </a:t>
            </a:r>
            <a:b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temperature of the locality.</a:t>
            </a:r>
          </a:p>
        </p:txBody>
      </p:sp>
      <p:sp>
        <p:nvSpPr>
          <p:cNvPr id="627" name="Shape 627"/>
          <p:cNvSpPr txBox="1"/>
          <p:nvPr/>
        </p:nvSpPr>
        <p:spPr>
          <a:xfrm>
            <a:off x="1752600" y="4343400"/>
            <a:ext cx="7050086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5425" lvl="0" marL="2254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Water is heated by cooling of igneous rock.</a:t>
            </a:r>
          </a:p>
        </p:txBody>
      </p:sp>
      <p:sp>
        <p:nvSpPr>
          <p:cNvPr id="628" name="Shape 628"/>
          <p:cNvSpPr txBox="1"/>
          <p:nvPr/>
        </p:nvSpPr>
        <p:spPr>
          <a:xfrm>
            <a:off x="1752600" y="5867400"/>
            <a:ext cx="5867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2575" lvl="0" marL="2825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Water turns to steam and erupts.</a:t>
            </a: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3" name="Shape 633"/>
          <p:cNvGrpSpPr/>
          <p:nvPr/>
        </p:nvGrpSpPr>
        <p:grpSpPr>
          <a:xfrm>
            <a:off x="0" y="0"/>
            <a:ext cx="9159874" cy="1430336"/>
            <a:chOff x="-7937" y="0"/>
            <a:chExt cx="9159874" cy="1430336"/>
          </a:xfrm>
        </p:grpSpPr>
        <p:sp>
          <p:nvSpPr>
            <p:cNvPr id="634" name="Shape 634"/>
            <p:cNvSpPr txBox="1"/>
            <p:nvPr/>
          </p:nvSpPr>
          <p:spPr>
            <a:xfrm>
              <a:off x="-1586" y="0"/>
              <a:ext cx="9144000" cy="1219199"/>
            </a:xfrm>
            <a:prstGeom prst="rect">
              <a:avLst/>
            </a:prstGeom>
            <a:solidFill>
              <a:srgbClr val="D00C0C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635" name="Shape 635"/>
            <p:cNvGrpSpPr/>
            <p:nvPr/>
          </p:nvGrpSpPr>
          <p:grpSpPr>
            <a:xfrm>
              <a:off x="-7937" y="0"/>
              <a:ext cx="9159874" cy="136524"/>
              <a:chOff x="-7937" y="0"/>
              <a:chExt cx="9159874" cy="136524"/>
            </a:xfrm>
          </p:grpSpPr>
          <p:cxnSp>
            <p:nvCxnSpPr>
              <p:cNvPr id="636" name="Shape 636"/>
              <p:cNvCxnSpPr/>
              <p:nvPr/>
            </p:nvCxnSpPr>
            <p:spPr>
              <a:xfrm>
                <a:off x="-7937" y="0"/>
                <a:ext cx="9159874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637" name="Shape 637"/>
              <p:cNvSpPr txBox="1"/>
              <p:nvPr/>
            </p:nvSpPr>
            <p:spPr>
              <a:xfrm>
                <a:off x="-7937" y="44450"/>
                <a:ext cx="9159874" cy="92074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638" name="Shape 638"/>
            <p:cNvGrpSpPr/>
            <p:nvPr/>
          </p:nvGrpSpPr>
          <p:grpSpPr>
            <a:xfrm>
              <a:off x="0" y="1219200"/>
              <a:ext cx="9144000" cy="211136"/>
              <a:chOff x="1586" y="1219200"/>
              <a:chExt cx="9144000" cy="211136"/>
            </a:xfrm>
          </p:grpSpPr>
          <p:cxnSp>
            <p:nvCxnSpPr>
              <p:cNvPr id="639" name="Shape 639"/>
              <p:cNvCxnSpPr/>
              <p:nvPr/>
            </p:nvCxnSpPr>
            <p:spPr>
              <a:xfrm>
                <a:off x="1586" y="1219200"/>
                <a:ext cx="9144000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640" name="Shape 640"/>
              <p:cNvSpPr txBox="1"/>
              <p:nvPr/>
            </p:nvSpPr>
            <p:spPr>
              <a:xfrm>
                <a:off x="1586" y="1247775"/>
                <a:ext cx="9144000" cy="182561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</p:grpSp>
      <p:sp>
        <p:nvSpPr>
          <p:cNvPr id="641" name="Shape 641"/>
          <p:cNvSpPr txBox="1"/>
          <p:nvPr>
            <p:ph type="title"/>
          </p:nvPr>
        </p:nvSpPr>
        <p:spPr>
          <a:xfrm>
            <a:off x="0" y="228600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baseline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Geyser Eruption Cycle</a:t>
            </a:r>
          </a:p>
        </p:txBody>
      </p:sp>
      <p:grpSp>
        <p:nvGrpSpPr>
          <p:cNvPr id="642" name="Shape 642"/>
          <p:cNvGrpSpPr/>
          <p:nvPr/>
        </p:nvGrpSpPr>
        <p:grpSpPr>
          <a:xfrm>
            <a:off x="762000" y="1600200"/>
            <a:ext cx="7619999" cy="5029199"/>
            <a:chOff x="685800" y="1600200"/>
            <a:chExt cx="7619999" cy="5029199"/>
          </a:xfrm>
        </p:grpSpPr>
        <p:sp>
          <p:nvSpPr>
            <p:cNvPr id="643" name="Shape 643"/>
            <p:cNvSpPr/>
            <p:nvPr/>
          </p:nvSpPr>
          <p:spPr>
            <a:xfrm>
              <a:off x="685800" y="1600200"/>
              <a:ext cx="7619999" cy="5029199"/>
            </a:xfrm>
            <a:prstGeom prst="roundRect">
              <a:avLst>
                <a:gd fmla="val 2922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pic>
          <p:nvPicPr>
            <p:cNvPr id="644" name="Shape 64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066800" y="1909761"/>
              <a:ext cx="6858000" cy="440848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0" name="Shape 650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651" name="Shape 651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652" name="Shape 652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653" name="Shape 653"/>
              <p:cNvSpPr txBox="1"/>
              <p:nvPr/>
            </p:nvSpPr>
            <p:spPr>
              <a:xfrm>
                <a:off x="1008062" y="1676400"/>
                <a:ext cx="7831136" cy="579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Wells</a:t>
                </a:r>
              </a:p>
            </p:txBody>
          </p:sp>
        </p:grpSp>
        <p:grpSp>
          <p:nvGrpSpPr>
            <p:cNvPr id="654" name="Shape 654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655" name="Shape 655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656" name="Shape 656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657" name="Shape 657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658" name="Shape 658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659" name="Shape 659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660" name="Shape 660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661" name="Shape 661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662" name="Shape 662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6.3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 Water Beneath the Surface</a:t>
              </a:r>
            </a:p>
          </p:txBody>
        </p:sp>
      </p:grpSp>
      <p:sp>
        <p:nvSpPr>
          <p:cNvPr id="663" name="Shape 663"/>
          <p:cNvSpPr txBox="1"/>
          <p:nvPr/>
        </p:nvSpPr>
        <p:spPr>
          <a:xfrm>
            <a:off x="1295400" y="2224086"/>
            <a:ext cx="7543800" cy="946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b="1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well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is a hole bored into the zone of saturation.</a:t>
            </a:r>
          </a:p>
        </p:txBody>
      </p:sp>
      <p:sp>
        <p:nvSpPr>
          <p:cNvPr id="664" name="Shape 664"/>
          <p:cNvSpPr txBox="1"/>
          <p:nvPr/>
        </p:nvSpPr>
        <p:spPr>
          <a:xfrm>
            <a:off x="1752600" y="3190875"/>
            <a:ext cx="7086600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7337" lvl="0" marL="28733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An </a:t>
            </a:r>
            <a:r>
              <a:rPr b="1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artesian well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is any formation in which groundwater rises on its own under pressure.</a:t>
            </a:r>
          </a:p>
        </p:txBody>
      </p:sp>
      <p:sp>
        <p:nvSpPr>
          <p:cNvPr id="665" name="Shape 665"/>
          <p:cNvSpPr txBox="1"/>
          <p:nvPr/>
        </p:nvSpPr>
        <p:spPr>
          <a:xfrm>
            <a:off x="1752600" y="4033837"/>
            <a:ext cx="7162799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7337" lvl="0" marL="28733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Pumping can cause a drawdown (lowering) of </a:t>
            </a:r>
            <a:b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water table.</a:t>
            </a:r>
          </a:p>
        </p:txBody>
      </p:sp>
      <p:sp>
        <p:nvSpPr>
          <p:cNvPr id="666" name="Shape 666"/>
          <p:cNvSpPr txBox="1"/>
          <p:nvPr/>
        </p:nvSpPr>
        <p:spPr>
          <a:xfrm>
            <a:off x="1752600" y="4876800"/>
            <a:ext cx="7162799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7337" lvl="0" marL="28733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Pumping can form a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cone of depression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 the water table.</a:t>
            </a:r>
          </a:p>
        </p:txBody>
      </p:sp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1" name="Shape 671"/>
          <p:cNvGrpSpPr/>
          <p:nvPr/>
        </p:nvGrpSpPr>
        <p:grpSpPr>
          <a:xfrm>
            <a:off x="0" y="0"/>
            <a:ext cx="9159874" cy="1430336"/>
            <a:chOff x="-7937" y="0"/>
            <a:chExt cx="9159874" cy="1430336"/>
          </a:xfrm>
        </p:grpSpPr>
        <p:sp>
          <p:nvSpPr>
            <p:cNvPr id="672" name="Shape 672"/>
            <p:cNvSpPr txBox="1"/>
            <p:nvPr/>
          </p:nvSpPr>
          <p:spPr>
            <a:xfrm>
              <a:off x="-1586" y="0"/>
              <a:ext cx="9144000" cy="1219199"/>
            </a:xfrm>
            <a:prstGeom prst="rect">
              <a:avLst/>
            </a:prstGeom>
            <a:solidFill>
              <a:srgbClr val="D00C0C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673" name="Shape 673"/>
            <p:cNvGrpSpPr/>
            <p:nvPr/>
          </p:nvGrpSpPr>
          <p:grpSpPr>
            <a:xfrm>
              <a:off x="-7937" y="0"/>
              <a:ext cx="9159874" cy="136524"/>
              <a:chOff x="-7937" y="0"/>
              <a:chExt cx="9159874" cy="136524"/>
            </a:xfrm>
          </p:grpSpPr>
          <p:cxnSp>
            <p:nvCxnSpPr>
              <p:cNvPr id="674" name="Shape 674"/>
              <p:cNvCxnSpPr/>
              <p:nvPr/>
            </p:nvCxnSpPr>
            <p:spPr>
              <a:xfrm>
                <a:off x="-7937" y="0"/>
                <a:ext cx="9159874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675" name="Shape 675"/>
              <p:cNvSpPr txBox="1"/>
              <p:nvPr/>
            </p:nvSpPr>
            <p:spPr>
              <a:xfrm>
                <a:off x="-7937" y="44450"/>
                <a:ext cx="9159874" cy="92074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676" name="Shape 676"/>
            <p:cNvGrpSpPr/>
            <p:nvPr/>
          </p:nvGrpSpPr>
          <p:grpSpPr>
            <a:xfrm>
              <a:off x="0" y="1219200"/>
              <a:ext cx="9144000" cy="211136"/>
              <a:chOff x="1586" y="1219200"/>
              <a:chExt cx="9144000" cy="211136"/>
            </a:xfrm>
          </p:grpSpPr>
          <p:cxnSp>
            <p:nvCxnSpPr>
              <p:cNvPr id="677" name="Shape 677"/>
              <p:cNvCxnSpPr/>
              <p:nvPr/>
            </p:nvCxnSpPr>
            <p:spPr>
              <a:xfrm>
                <a:off x="1586" y="1219200"/>
                <a:ext cx="9144000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678" name="Shape 678"/>
              <p:cNvSpPr txBox="1"/>
              <p:nvPr/>
            </p:nvSpPr>
            <p:spPr>
              <a:xfrm>
                <a:off x="1586" y="1247775"/>
                <a:ext cx="9144000" cy="182561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</p:grpSp>
      <p:sp>
        <p:nvSpPr>
          <p:cNvPr id="679" name="Shape 679"/>
          <p:cNvSpPr txBox="1"/>
          <p:nvPr>
            <p:ph type="title"/>
          </p:nvPr>
        </p:nvSpPr>
        <p:spPr>
          <a:xfrm>
            <a:off x="0" y="228600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baseline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Cone of Depression</a:t>
            </a:r>
          </a:p>
        </p:txBody>
      </p:sp>
      <p:grpSp>
        <p:nvGrpSpPr>
          <p:cNvPr id="680" name="Shape 680"/>
          <p:cNvGrpSpPr/>
          <p:nvPr/>
        </p:nvGrpSpPr>
        <p:grpSpPr>
          <a:xfrm>
            <a:off x="304800" y="1676400"/>
            <a:ext cx="8458200" cy="4800600"/>
            <a:chOff x="304800" y="1676400"/>
            <a:chExt cx="8458200" cy="4800600"/>
          </a:xfrm>
        </p:grpSpPr>
        <p:sp>
          <p:nvSpPr>
            <p:cNvPr id="681" name="Shape 681"/>
            <p:cNvSpPr/>
            <p:nvPr/>
          </p:nvSpPr>
          <p:spPr>
            <a:xfrm>
              <a:off x="304800" y="1676400"/>
              <a:ext cx="8458200" cy="4800600"/>
            </a:xfrm>
            <a:prstGeom prst="roundRect">
              <a:avLst>
                <a:gd fmla="val 2922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pic>
          <p:nvPicPr>
            <p:cNvPr id="682" name="Shape 68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71500" y="2095500"/>
              <a:ext cx="7924799" cy="396239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8" name="Shape 688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689" name="Shape 689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690" name="Shape 690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691" name="Shape 691"/>
              <p:cNvSpPr txBox="1"/>
              <p:nvPr/>
            </p:nvSpPr>
            <p:spPr>
              <a:xfrm>
                <a:off x="1008062" y="1676400"/>
                <a:ext cx="7831136" cy="10667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Environmental Problems Associated with Groundwater</a:t>
                </a:r>
              </a:p>
            </p:txBody>
          </p:sp>
        </p:grpSp>
        <p:grpSp>
          <p:nvGrpSpPr>
            <p:cNvPr id="692" name="Shape 692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693" name="Shape 693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694" name="Shape 694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695" name="Shape 695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696" name="Shape 696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697" name="Shape 697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698" name="Shape 698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699" name="Shape 699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700" name="Shape 700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6.3 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Water Beneath the Surface</a:t>
              </a:r>
            </a:p>
          </p:txBody>
        </p:sp>
      </p:grpSp>
      <p:sp>
        <p:nvSpPr>
          <p:cNvPr id="701" name="Shape 701"/>
          <p:cNvSpPr txBox="1"/>
          <p:nvPr/>
        </p:nvSpPr>
        <p:spPr>
          <a:xfrm>
            <a:off x="1295400" y="2681286"/>
            <a:ext cx="7543800" cy="946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Overuse and contamination threatens groundwater supplies in some areas.</a:t>
            </a:r>
          </a:p>
        </p:txBody>
      </p:sp>
      <p:sp>
        <p:nvSpPr>
          <p:cNvPr id="702" name="Shape 702"/>
          <p:cNvSpPr txBox="1"/>
          <p:nvPr/>
        </p:nvSpPr>
        <p:spPr>
          <a:xfrm>
            <a:off x="1828800" y="3713162"/>
            <a:ext cx="6705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5425" lvl="0" marL="2254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Treating it as a nonrenewable resource</a:t>
            </a:r>
          </a:p>
        </p:txBody>
      </p:sp>
      <p:sp>
        <p:nvSpPr>
          <p:cNvPr id="703" name="Shape 703"/>
          <p:cNvSpPr txBox="1"/>
          <p:nvPr/>
        </p:nvSpPr>
        <p:spPr>
          <a:xfrm>
            <a:off x="1828800" y="4256087"/>
            <a:ext cx="6400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5425" lvl="0" marL="2254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Land subsidence caused by its withdrawal </a:t>
            </a:r>
          </a:p>
        </p:txBody>
      </p:sp>
      <p:sp>
        <p:nvSpPr>
          <p:cNvPr id="704" name="Shape 704"/>
          <p:cNvSpPr txBox="1"/>
          <p:nvPr/>
        </p:nvSpPr>
        <p:spPr>
          <a:xfrm>
            <a:off x="1828800" y="4800600"/>
            <a:ext cx="42671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5425" lvl="0" marL="2254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Contamination</a:t>
            </a:r>
          </a:p>
        </p:txBody>
      </p:sp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9" name="Shape 709"/>
          <p:cNvGrpSpPr/>
          <p:nvPr/>
        </p:nvGrpSpPr>
        <p:grpSpPr>
          <a:xfrm>
            <a:off x="0" y="0"/>
            <a:ext cx="9159874" cy="1430336"/>
            <a:chOff x="-7937" y="0"/>
            <a:chExt cx="9159874" cy="1430336"/>
          </a:xfrm>
        </p:grpSpPr>
        <p:sp>
          <p:nvSpPr>
            <p:cNvPr id="710" name="Shape 710"/>
            <p:cNvSpPr txBox="1"/>
            <p:nvPr/>
          </p:nvSpPr>
          <p:spPr>
            <a:xfrm>
              <a:off x="-1586" y="0"/>
              <a:ext cx="9144000" cy="1219199"/>
            </a:xfrm>
            <a:prstGeom prst="rect">
              <a:avLst/>
            </a:prstGeom>
            <a:solidFill>
              <a:srgbClr val="D00C0C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711" name="Shape 711"/>
            <p:cNvGrpSpPr/>
            <p:nvPr/>
          </p:nvGrpSpPr>
          <p:grpSpPr>
            <a:xfrm>
              <a:off x="-7937" y="0"/>
              <a:ext cx="9159874" cy="136524"/>
              <a:chOff x="-7937" y="0"/>
              <a:chExt cx="9159874" cy="136524"/>
            </a:xfrm>
          </p:grpSpPr>
          <p:cxnSp>
            <p:nvCxnSpPr>
              <p:cNvPr id="712" name="Shape 712"/>
              <p:cNvCxnSpPr/>
              <p:nvPr/>
            </p:nvCxnSpPr>
            <p:spPr>
              <a:xfrm>
                <a:off x="-7937" y="0"/>
                <a:ext cx="9159874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713" name="Shape 713"/>
              <p:cNvSpPr txBox="1"/>
              <p:nvPr/>
            </p:nvSpPr>
            <p:spPr>
              <a:xfrm>
                <a:off x="-7937" y="44450"/>
                <a:ext cx="9159874" cy="92074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714" name="Shape 714"/>
            <p:cNvGrpSpPr/>
            <p:nvPr/>
          </p:nvGrpSpPr>
          <p:grpSpPr>
            <a:xfrm>
              <a:off x="0" y="1219200"/>
              <a:ext cx="9144000" cy="211136"/>
              <a:chOff x="1586" y="1219200"/>
              <a:chExt cx="9144000" cy="211136"/>
            </a:xfrm>
          </p:grpSpPr>
          <p:cxnSp>
            <p:nvCxnSpPr>
              <p:cNvPr id="715" name="Shape 715"/>
              <p:cNvCxnSpPr/>
              <p:nvPr/>
            </p:nvCxnSpPr>
            <p:spPr>
              <a:xfrm>
                <a:off x="1586" y="1219200"/>
                <a:ext cx="9144000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716" name="Shape 716"/>
              <p:cNvSpPr txBox="1"/>
              <p:nvPr/>
            </p:nvSpPr>
            <p:spPr>
              <a:xfrm>
                <a:off x="1586" y="1247775"/>
                <a:ext cx="9144000" cy="182561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</p:grpSp>
      <p:sp>
        <p:nvSpPr>
          <p:cNvPr id="717" name="Shape 717"/>
          <p:cNvSpPr txBox="1"/>
          <p:nvPr>
            <p:ph type="title"/>
          </p:nvPr>
        </p:nvSpPr>
        <p:spPr>
          <a:xfrm>
            <a:off x="0" y="228600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baseline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Groundwater Contamination</a:t>
            </a:r>
          </a:p>
        </p:txBody>
      </p:sp>
      <p:grpSp>
        <p:nvGrpSpPr>
          <p:cNvPr id="718" name="Shape 718"/>
          <p:cNvGrpSpPr/>
          <p:nvPr/>
        </p:nvGrpSpPr>
        <p:grpSpPr>
          <a:xfrm>
            <a:off x="1447800" y="1752600"/>
            <a:ext cx="6172199" cy="4800600"/>
            <a:chOff x="1219200" y="1676400"/>
            <a:chExt cx="6172199" cy="4800600"/>
          </a:xfrm>
        </p:grpSpPr>
        <p:sp>
          <p:nvSpPr>
            <p:cNvPr id="719" name="Shape 719"/>
            <p:cNvSpPr/>
            <p:nvPr/>
          </p:nvSpPr>
          <p:spPr>
            <a:xfrm>
              <a:off x="1219200" y="1676400"/>
              <a:ext cx="6172199" cy="4800600"/>
            </a:xfrm>
            <a:prstGeom prst="roundRect">
              <a:avLst>
                <a:gd fmla="val 2922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pic>
          <p:nvPicPr>
            <p:cNvPr id="720" name="Shape 72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752600" y="1890711"/>
              <a:ext cx="5105399" cy="437197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6" name="Shape 726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727" name="Shape 727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728" name="Shape 728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729" name="Shape 729"/>
              <p:cNvSpPr txBox="1"/>
              <p:nvPr/>
            </p:nvSpPr>
            <p:spPr>
              <a:xfrm>
                <a:off x="1008062" y="1676400"/>
                <a:ext cx="7831136" cy="579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Caverns</a:t>
                </a:r>
              </a:p>
            </p:txBody>
          </p:sp>
        </p:grpSp>
        <p:grpSp>
          <p:nvGrpSpPr>
            <p:cNvPr id="730" name="Shape 730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731" name="Shape 731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732" name="Shape 732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733" name="Shape 733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734" name="Shape 734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735" name="Shape 735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736" name="Shape 736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737" name="Shape 737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738" name="Shape 738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6.3 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Water Beneath the Surface</a:t>
              </a:r>
            </a:p>
          </p:txBody>
        </p:sp>
      </p:grpSp>
      <p:sp>
        <p:nvSpPr>
          <p:cNvPr id="739" name="Shape 739"/>
          <p:cNvSpPr txBox="1"/>
          <p:nvPr/>
        </p:nvSpPr>
        <p:spPr>
          <a:xfrm>
            <a:off x="1219200" y="3092450"/>
            <a:ext cx="7543800" cy="946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Erosion forms most caverns at or below the water table in the zone of saturation.</a:t>
            </a:r>
          </a:p>
        </p:txBody>
      </p:sp>
      <p:sp>
        <p:nvSpPr>
          <p:cNvPr id="740" name="Shape 740"/>
          <p:cNvSpPr txBox="1"/>
          <p:nvPr/>
        </p:nvSpPr>
        <p:spPr>
          <a:xfrm>
            <a:off x="1219200" y="2209800"/>
            <a:ext cx="7543800" cy="946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b="1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cavern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is a naturally formed underground chamber.</a:t>
            </a:r>
          </a:p>
        </p:txBody>
      </p:sp>
      <p:sp>
        <p:nvSpPr>
          <p:cNvPr id="741" name="Shape 741"/>
          <p:cNvSpPr txBox="1"/>
          <p:nvPr/>
        </p:nvSpPr>
        <p:spPr>
          <a:xfrm>
            <a:off x="1219200" y="4006850"/>
            <a:ext cx="7543800" cy="1373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1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Travertine</a:t>
            </a:r>
            <a:r>
              <a:rPr b="0" baseline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is a form of limestone that is deposited by hot springs or as a cave deposit.</a:t>
            </a:r>
          </a:p>
        </p:txBody>
      </p:sp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6" name="Shape 746"/>
          <p:cNvGrpSpPr/>
          <p:nvPr/>
        </p:nvGrpSpPr>
        <p:grpSpPr>
          <a:xfrm>
            <a:off x="0" y="0"/>
            <a:ext cx="9159874" cy="1430336"/>
            <a:chOff x="-7937" y="0"/>
            <a:chExt cx="9159874" cy="1430336"/>
          </a:xfrm>
        </p:grpSpPr>
        <p:sp>
          <p:nvSpPr>
            <p:cNvPr id="747" name="Shape 747"/>
            <p:cNvSpPr txBox="1"/>
            <p:nvPr/>
          </p:nvSpPr>
          <p:spPr>
            <a:xfrm>
              <a:off x="-1586" y="0"/>
              <a:ext cx="9144000" cy="1219199"/>
            </a:xfrm>
            <a:prstGeom prst="rect">
              <a:avLst/>
            </a:prstGeom>
            <a:solidFill>
              <a:srgbClr val="D00C0C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748" name="Shape 748"/>
            <p:cNvGrpSpPr/>
            <p:nvPr/>
          </p:nvGrpSpPr>
          <p:grpSpPr>
            <a:xfrm>
              <a:off x="-7937" y="0"/>
              <a:ext cx="9159874" cy="136524"/>
              <a:chOff x="-7937" y="0"/>
              <a:chExt cx="9159874" cy="136524"/>
            </a:xfrm>
          </p:grpSpPr>
          <p:cxnSp>
            <p:nvCxnSpPr>
              <p:cNvPr id="749" name="Shape 749"/>
              <p:cNvCxnSpPr/>
              <p:nvPr/>
            </p:nvCxnSpPr>
            <p:spPr>
              <a:xfrm>
                <a:off x="-7937" y="0"/>
                <a:ext cx="9159874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750" name="Shape 750"/>
              <p:cNvSpPr txBox="1"/>
              <p:nvPr/>
            </p:nvSpPr>
            <p:spPr>
              <a:xfrm>
                <a:off x="-7937" y="44450"/>
                <a:ext cx="9159874" cy="92074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751" name="Shape 751"/>
            <p:cNvGrpSpPr/>
            <p:nvPr/>
          </p:nvGrpSpPr>
          <p:grpSpPr>
            <a:xfrm>
              <a:off x="0" y="1219200"/>
              <a:ext cx="9144000" cy="211136"/>
              <a:chOff x="1586" y="1219200"/>
              <a:chExt cx="9144000" cy="211136"/>
            </a:xfrm>
          </p:grpSpPr>
          <p:cxnSp>
            <p:nvCxnSpPr>
              <p:cNvPr id="752" name="Shape 752"/>
              <p:cNvCxnSpPr/>
              <p:nvPr/>
            </p:nvCxnSpPr>
            <p:spPr>
              <a:xfrm>
                <a:off x="1586" y="1219200"/>
                <a:ext cx="9144000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753" name="Shape 753"/>
              <p:cNvSpPr txBox="1"/>
              <p:nvPr/>
            </p:nvSpPr>
            <p:spPr>
              <a:xfrm>
                <a:off x="1586" y="1247775"/>
                <a:ext cx="9144000" cy="182561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</p:grpSp>
      <p:sp>
        <p:nvSpPr>
          <p:cNvPr id="754" name="Shape 754"/>
          <p:cNvSpPr txBox="1"/>
          <p:nvPr>
            <p:ph type="title"/>
          </p:nvPr>
        </p:nvSpPr>
        <p:spPr>
          <a:xfrm>
            <a:off x="0" y="76200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baseline="0" i="0" lang="en-US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Dissolving of Groundwater </a:t>
            </a:r>
            <a:br>
              <a:rPr b="1" baseline="0" i="0" lang="en-US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baseline="0" i="0" lang="en-US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Creates Caverns</a:t>
            </a:r>
          </a:p>
        </p:txBody>
      </p:sp>
      <p:grpSp>
        <p:nvGrpSpPr>
          <p:cNvPr id="755" name="Shape 755"/>
          <p:cNvGrpSpPr/>
          <p:nvPr/>
        </p:nvGrpSpPr>
        <p:grpSpPr>
          <a:xfrm>
            <a:off x="2057400" y="1973262"/>
            <a:ext cx="5137150" cy="4122737"/>
            <a:chOff x="1600200" y="1676400"/>
            <a:chExt cx="5791200" cy="4648199"/>
          </a:xfrm>
        </p:grpSpPr>
        <p:sp>
          <p:nvSpPr>
            <p:cNvPr id="756" name="Shape 756"/>
            <p:cNvSpPr/>
            <p:nvPr/>
          </p:nvSpPr>
          <p:spPr>
            <a:xfrm>
              <a:off x="1600200" y="1676400"/>
              <a:ext cx="5791200" cy="4648199"/>
            </a:xfrm>
            <a:prstGeom prst="roundRect">
              <a:avLst>
                <a:gd fmla="val 2922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pic>
          <p:nvPicPr>
            <p:cNvPr id="757" name="Shape 75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85986" y="2108200"/>
              <a:ext cx="4618036" cy="378301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3" name="Shape 763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764" name="Shape 764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765" name="Shape 765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766" name="Shape 766"/>
              <p:cNvSpPr txBox="1"/>
              <p:nvPr/>
            </p:nvSpPr>
            <p:spPr>
              <a:xfrm>
                <a:off x="1008062" y="1676400"/>
                <a:ext cx="7831136" cy="579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Caverns</a:t>
                </a:r>
              </a:p>
            </p:txBody>
          </p:sp>
        </p:grpSp>
        <p:grpSp>
          <p:nvGrpSpPr>
            <p:cNvPr id="767" name="Shape 767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768" name="Shape 768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769" name="Shape 769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770" name="Shape 770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771" name="Shape 771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772" name="Shape 772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773" name="Shape 773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774" name="Shape 774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775" name="Shape 775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6.3 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Water Beneath the Surface</a:t>
              </a:r>
            </a:p>
          </p:txBody>
        </p:sp>
      </p:grpSp>
      <p:sp>
        <p:nvSpPr>
          <p:cNvPr id="776" name="Shape 776"/>
          <p:cNvSpPr txBox="1"/>
          <p:nvPr/>
        </p:nvSpPr>
        <p:spPr>
          <a:xfrm>
            <a:off x="1295400" y="2209800"/>
            <a:ext cx="7619999" cy="946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Characteristics of features found within caverns </a:t>
            </a:r>
          </a:p>
        </p:txBody>
      </p:sp>
      <p:sp>
        <p:nvSpPr>
          <p:cNvPr id="777" name="Shape 777"/>
          <p:cNvSpPr txBox="1"/>
          <p:nvPr/>
        </p:nvSpPr>
        <p:spPr>
          <a:xfrm>
            <a:off x="1752600" y="3124200"/>
            <a:ext cx="6858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5425" lvl="0" marL="2254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Formed in the zone of aeration</a:t>
            </a:r>
          </a:p>
        </p:txBody>
      </p:sp>
      <p:sp>
        <p:nvSpPr>
          <p:cNvPr id="778" name="Shape 778"/>
          <p:cNvSpPr txBox="1"/>
          <p:nvPr/>
        </p:nvSpPr>
        <p:spPr>
          <a:xfrm>
            <a:off x="1752600" y="3657600"/>
            <a:ext cx="6858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5425" lvl="0" marL="2254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Composed of dripstone</a:t>
            </a:r>
          </a:p>
        </p:txBody>
      </p:sp>
      <p:sp>
        <p:nvSpPr>
          <p:cNvPr id="779" name="Shape 779"/>
          <p:cNvSpPr txBox="1"/>
          <p:nvPr/>
        </p:nvSpPr>
        <p:spPr>
          <a:xfrm>
            <a:off x="1752600" y="4191000"/>
            <a:ext cx="6934199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5425" lvl="0" marL="2254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Formed from calcite deposited as dripping water evaporates</a:t>
            </a:r>
          </a:p>
        </p:txBody>
      </p:sp>
      <p:sp>
        <p:nvSpPr>
          <p:cNvPr id="780" name="Shape 780"/>
          <p:cNvSpPr txBox="1"/>
          <p:nvPr/>
        </p:nvSpPr>
        <p:spPr>
          <a:xfrm>
            <a:off x="1752600" y="5029200"/>
            <a:ext cx="6848474" cy="1077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7337" lvl="0" marL="28733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Common features include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stalactites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(hanging from the ceiling) and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stalagmites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(growing upward from the floor</a:t>
            </a:r>
            <a:r>
              <a:rPr b="0" baseline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).</a:t>
            </a:r>
          </a:p>
        </p:txBody>
      </p:sp>
    </p:spTree>
  </p:cSld>
  <p:clrMapOvr>
    <a:masterClrMapping/>
  </p:clrMapOvr>
  <p:transition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5" name="Shape 785"/>
          <p:cNvGrpSpPr/>
          <p:nvPr/>
        </p:nvGrpSpPr>
        <p:grpSpPr>
          <a:xfrm>
            <a:off x="-15875" y="0"/>
            <a:ext cx="9159875" cy="6629399"/>
            <a:chOff x="-15875" y="0"/>
            <a:chExt cx="9159875" cy="6629399"/>
          </a:xfrm>
        </p:grpSpPr>
        <p:grpSp>
          <p:nvGrpSpPr>
            <p:cNvPr id="786" name="Shape 786"/>
            <p:cNvGrpSpPr/>
            <p:nvPr/>
          </p:nvGrpSpPr>
          <p:grpSpPr>
            <a:xfrm>
              <a:off x="304800" y="1524000"/>
              <a:ext cx="8534399" cy="5105399"/>
              <a:chOff x="304800" y="1524000"/>
              <a:chExt cx="8534399" cy="5105399"/>
            </a:xfrm>
          </p:grpSpPr>
          <p:sp>
            <p:nvSpPr>
              <p:cNvPr id="787" name="Shape 787"/>
              <p:cNvSpPr/>
              <p:nvPr/>
            </p:nvSpPr>
            <p:spPr>
              <a:xfrm>
                <a:off x="304800" y="1524000"/>
                <a:ext cx="8534399" cy="5105399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788" name="Shape 788"/>
              <p:cNvSpPr txBox="1"/>
              <p:nvPr/>
            </p:nvSpPr>
            <p:spPr>
              <a:xfrm>
                <a:off x="1008062" y="1676400"/>
                <a:ext cx="7831136" cy="579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Karst Topography</a:t>
                </a:r>
              </a:p>
            </p:txBody>
          </p:sp>
        </p:grpSp>
        <p:grpSp>
          <p:nvGrpSpPr>
            <p:cNvPr id="789" name="Shape 789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790" name="Shape 790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791" name="Shape 791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792" name="Shape 792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793" name="Shape 793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794" name="Shape 794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795" name="Shape 795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796" name="Shape 796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  <p:sp>
          <p:nvSpPr>
            <p:cNvPr id="797" name="Shape 797"/>
            <p:cNvSpPr txBox="1"/>
            <p:nvPr/>
          </p:nvSpPr>
          <p:spPr>
            <a:xfrm>
              <a:off x="0" y="228600"/>
              <a:ext cx="9144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D600"/>
                </a:buClr>
                <a:buSzPct val="25000"/>
                <a:buFont typeface="Arial"/>
                <a:buNone/>
              </a:pPr>
              <a:r>
                <a:rPr b="1" baseline="0" i="0" lang="en-US" sz="4400" u="none" cap="none" strike="noStrike">
                  <a:solidFill>
                    <a:srgbClr val="FFD600"/>
                  </a:solidFill>
                  <a:latin typeface="Arial"/>
                  <a:ea typeface="Arial"/>
                  <a:cs typeface="Arial"/>
                  <a:sym typeface="Arial"/>
                </a:rPr>
                <a:t>6.3 </a:t>
              </a:r>
              <a:r>
                <a:rPr b="1" baseline="0" i="0" lang="en-US" sz="4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Water Beneath the Surface</a:t>
              </a:r>
            </a:p>
          </p:txBody>
        </p:sp>
      </p:grpSp>
      <p:sp>
        <p:nvSpPr>
          <p:cNvPr id="798" name="Shape 798"/>
          <p:cNvSpPr txBox="1"/>
          <p:nvPr/>
        </p:nvSpPr>
        <p:spPr>
          <a:xfrm>
            <a:off x="1295400" y="2209800"/>
            <a:ext cx="7543800" cy="946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Formed by dissolving rock at, or near, Earth's surface </a:t>
            </a:r>
          </a:p>
        </p:txBody>
      </p:sp>
      <p:sp>
        <p:nvSpPr>
          <p:cNvPr id="799" name="Shape 799"/>
          <p:cNvSpPr txBox="1"/>
          <p:nvPr/>
        </p:nvSpPr>
        <p:spPr>
          <a:xfrm>
            <a:off x="1828800" y="3703637"/>
            <a:ext cx="677227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5425" lvl="0" marL="2254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</a:t>
            </a:r>
            <a:r>
              <a:rPr b="1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Sinkholes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—surface depressions</a:t>
            </a:r>
          </a:p>
        </p:txBody>
      </p:sp>
      <p:sp>
        <p:nvSpPr>
          <p:cNvPr id="800" name="Shape 800"/>
          <p:cNvSpPr txBox="1"/>
          <p:nvPr/>
        </p:nvSpPr>
        <p:spPr>
          <a:xfrm>
            <a:off x="2209800" y="4176712"/>
            <a:ext cx="6391274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5425" lvl="0" marL="2254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Sinkholes form when bedrock dissolves and caverns collapse.</a:t>
            </a:r>
          </a:p>
        </p:txBody>
      </p:sp>
      <p:sp>
        <p:nvSpPr>
          <p:cNvPr id="801" name="Shape 801"/>
          <p:cNvSpPr txBox="1"/>
          <p:nvPr/>
        </p:nvSpPr>
        <p:spPr>
          <a:xfrm>
            <a:off x="1828800" y="5013325"/>
            <a:ext cx="677227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5425" lvl="0" marL="2254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Caves and caverns</a:t>
            </a:r>
          </a:p>
        </p:txBody>
      </p:sp>
      <p:sp>
        <p:nvSpPr>
          <p:cNvPr id="802" name="Shape 802"/>
          <p:cNvSpPr txBox="1"/>
          <p:nvPr/>
        </p:nvSpPr>
        <p:spPr>
          <a:xfrm>
            <a:off x="1295400" y="3170236"/>
            <a:ext cx="75438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Common features </a:t>
            </a:r>
          </a:p>
        </p:txBody>
      </p:sp>
      <p:sp>
        <p:nvSpPr>
          <p:cNvPr id="803" name="Shape 803"/>
          <p:cNvSpPr txBox="1"/>
          <p:nvPr/>
        </p:nvSpPr>
        <p:spPr>
          <a:xfrm>
            <a:off x="1295400" y="5486400"/>
            <a:ext cx="75438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0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Area lacks good surface drainage.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Shape 90"/>
          <p:cNvGrpSpPr/>
          <p:nvPr/>
        </p:nvGrpSpPr>
        <p:grpSpPr>
          <a:xfrm>
            <a:off x="-15875" y="0"/>
            <a:ext cx="9159874" cy="6553200"/>
            <a:chOff x="-15875" y="0"/>
            <a:chExt cx="9159874" cy="6553200"/>
          </a:xfrm>
        </p:grpSpPr>
        <p:grpSp>
          <p:nvGrpSpPr>
            <p:cNvPr id="91" name="Shape 91"/>
            <p:cNvGrpSpPr/>
            <p:nvPr/>
          </p:nvGrpSpPr>
          <p:grpSpPr>
            <a:xfrm>
              <a:off x="449262" y="1600200"/>
              <a:ext cx="8305799" cy="4953000"/>
              <a:chOff x="449262" y="1600200"/>
              <a:chExt cx="8305799" cy="4953000"/>
            </a:xfrm>
          </p:grpSpPr>
          <p:sp>
            <p:nvSpPr>
              <p:cNvPr id="92" name="Shape 92"/>
              <p:cNvSpPr/>
              <p:nvPr/>
            </p:nvSpPr>
            <p:spPr>
              <a:xfrm>
                <a:off x="449262" y="1600200"/>
                <a:ext cx="8305799" cy="4953000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3" name="Shape 93"/>
              <p:cNvSpPr txBox="1"/>
              <p:nvPr/>
            </p:nvSpPr>
            <p:spPr>
              <a:xfrm>
                <a:off x="1133475" y="1914525"/>
                <a:ext cx="3346449" cy="579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The Water Cycle</a:t>
                </a:r>
              </a:p>
            </p:txBody>
          </p:sp>
        </p:grpSp>
        <p:grpSp>
          <p:nvGrpSpPr>
            <p:cNvPr id="94" name="Shape 94"/>
            <p:cNvGrpSpPr/>
            <p:nvPr/>
          </p:nvGrpSpPr>
          <p:grpSpPr>
            <a:xfrm>
              <a:off x="-15875" y="0"/>
              <a:ext cx="9159874" cy="1430336"/>
              <a:chOff x="-7937" y="0"/>
              <a:chExt cx="9159874" cy="1430336"/>
            </a:xfrm>
          </p:grpSpPr>
          <p:sp>
            <p:nvSpPr>
              <p:cNvPr id="95" name="Shape 95"/>
              <p:cNvSpPr txBox="1"/>
              <p:nvPr/>
            </p:nvSpPr>
            <p:spPr>
              <a:xfrm>
                <a:off x="-1586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96" name="Shape 96"/>
              <p:cNvGrpSpPr/>
              <p:nvPr/>
            </p:nvGrpSpPr>
            <p:grpSpPr>
              <a:xfrm>
                <a:off x="-7937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97" name="Shape 97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98" name="Shape 98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99" name="Shape 99"/>
              <p:cNvGrpSpPr/>
              <p:nvPr/>
            </p:nvGrpSpPr>
            <p:grpSpPr>
              <a:xfrm>
                <a:off x="0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100" name="Shape 100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101" name="Shape 101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</p:grpSp>
      <p:sp>
        <p:nvSpPr>
          <p:cNvPr id="102" name="Shape 102"/>
          <p:cNvSpPr txBox="1"/>
          <p:nvPr>
            <p:ph type="title"/>
          </p:nvPr>
        </p:nvSpPr>
        <p:spPr>
          <a:xfrm>
            <a:off x="0" y="22860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600"/>
              </a:buClr>
              <a:buSzPct val="25000"/>
              <a:buFont typeface="Arial"/>
              <a:buNone/>
            </a:pPr>
            <a:r>
              <a:rPr b="1" baseline="0" i="0" lang="en-US" sz="4400" u="none" cap="none" strike="noStrike">
                <a:solidFill>
                  <a:srgbClr val="FFD600"/>
                </a:solidFill>
                <a:latin typeface="Arial"/>
                <a:ea typeface="Arial"/>
                <a:cs typeface="Arial"/>
                <a:sym typeface="Arial"/>
              </a:rPr>
              <a:t>6.1</a:t>
            </a:r>
            <a:r>
              <a:rPr b="1" baseline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 Running Water</a:t>
            </a:r>
          </a:p>
        </p:txBody>
      </p:sp>
      <p:sp>
        <p:nvSpPr>
          <p:cNvPr id="103" name="Shape 103"/>
          <p:cNvSpPr txBox="1"/>
          <p:nvPr/>
        </p:nvSpPr>
        <p:spPr>
          <a:xfrm>
            <a:off x="1295400" y="2438400"/>
            <a:ext cx="7391399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Processes involved in the cycle are</a:t>
            </a:r>
          </a:p>
        </p:txBody>
      </p:sp>
      <p:sp>
        <p:nvSpPr>
          <p:cNvPr id="104" name="Shape 104"/>
          <p:cNvSpPr txBox="1"/>
          <p:nvPr/>
        </p:nvSpPr>
        <p:spPr>
          <a:xfrm>
            <a:off x="1752600" y="3886200"/>
            <a:ext cx="7543800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</a:t>
            </a:r>
            <a:r>
              <a:rPr b="1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infiltration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—the movement of surface water into rock or soil through cracks and pore spaces</a:t>
            </a:r>
          </a:p>
        </p:txBody>
      </p:sp>
      <p:sp>
        <p:nvSpPr>
          <p:cNvPr id="105" name="Shape 105"/>
          <p:cNvSpPr txBox="1"/>
          <p:nvPr/>
        </p:nvSpPr>
        <p:spPr>
          <a:xfrm>
            <a:off x="1752600" y="5257800"/>
            <a:ext cx="7239000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7337" lvl="0" marL="28733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</a:t>
            </a:r>
            <a:r>
              <a:rPr b="1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transpiration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—the release of water into the atmosphere from plants through the ground  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x="1752600" y="2971800"/>
            <a:ext cx="2103436" cy="420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precipitation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1752600" y="3429000"/>
            <a:ext cx="2666999" cy="420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evaporation</a:t>
            </a:r>
          </a:p>
        </p:txBody>
      </p:sp>
      <p:sp>
        <p:nvSpPr>
          <p:cNvPr id="108" name="Shape 108"/>
          <p:cNvSpPr txBox="1"/>
          <p:nvPr/>
        </p:nvSpPr>
        <p:spPr>
          <a:xfrm>
            <a:off x="1752600" y="4764087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</a:t>
            </a:r>
            <a:r>
              <a:rPr b="0" baseline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runoff</a:t>
            </a:r>
          </a:p>
        </p:txBody>
      </p:sp>
    </p:spTree>
  </p:cSld>
  <p:clrMapOvr>
    <a:masterClrMapping/>
  </p:clrMapOvr>
  <p:transition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" name="Shape 808"/>
          <p:cNvGrpSpPr/>
          <p:nvPr/>
        </p:nvGrpSpPr>
        <p:grpSpPr>
          <a:xfrm>
            <a:off x="0" y="0"/>
            <a:ext cx="9159874" cy="1430336"/>
            <a:chOff x="-7937" y="0"/>
            <a:chExt cx="9159874" cy="1430336"/>
          </a:xfrm>
        </p:grpSpPr>
        <p:sp>
          <p:nvSpPr>
            <p:cNvPr id="809" name="Shape 809"/>
            <p:cNvSpPr txBox="1"/>
            <p:nvPr/>
          </p:nvSpPr>
          <p:spPr>
            <a:xfrm>
              <a:off x="-1586" y="0"/>
              <a:ext cx="9144000" cy="1219199"/>
            </a:xfrm>
            <a:prstGeom prst="rect">
              <a:avLst/>
            </a:prstGeom>
            <a:solidFill>
              <a:srgbClr val="D00C0C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810" name="Shape 810"/>
            <p:cNvGrpSpPr/>
            <p:nvPr/>
          </p:nvGrpSpPr>
          <p:grpSpPr>
            <a:xfrm>
              <a:off x="-7937" y="0"/>
              <a:ext cx="9159874" cy="136524"/>
              <a:chOff x="-7937" y="0"/>
              <a:chExt cx="9159874" cy="136524"/>
            </a:xfrm>
          </p:grpSpPr>
          <p:cxnSp>
            <p:nvCxnSpPr>
              <p:cNvPr id="811" name="Shape 811"/>
              <p:cNvCxnSpPr/>
              <p:nvPr/>
            </p:nvCxnSpPr>
            <p:spPr>
              <a:xfrm>
                <a:off x="-7937" y="0"/>
                <a:ext cx="9159874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812" name="Shape 812"/>
              <p:cNvSpPr txBox="1"/>
              <p:nvPr/>
            </p:nvSpPr>
            <p:spPr>
              <a:xfrm>
                <a:off x="-7937" y="44450"/>
                <a:ext cx="9159874" cy="92074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813" name="Shape 813"/>
            <p:cNvGrpSpPr/>
            <p:nvPr/>
          </p:nvGrpSpPr>
          <p:grpSpPr>
            <a:xfrm>
              <a:off x="0" y="1219200"/>
              <a:ext cx="9144000" cy="211136"/>
              <a:chOff x="1586" y="1219200"/>
              <a:chExt cx="9144000" cy="211136"/>
            </a:xfrm>
          </p:grpSpPr>
          <p:cxnSp>
            <p:nvCxnSpPr>
              <p:cNvPr id="814" name="Shape 814"/>
              <p:cNvCxnSpPr/>
              <p:nvPr/>
            </p:nvCxnSpPr>
            <p:spPr>
              <a:xfrm>
                <a:off x="1586" y="1219200"/>
                <a:ext cx="9144000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815" name="Shape 815"/>
              <p:cNvSpPr txBox="1"/>
              <p:nvPr/>
            </p:nvSpPr>
            <p:spPr>
              <a:xfrm>
                <a:off x="1586" y="1247775"/>
                <a:ext cx="9144000" cy="182561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</p:grpSp>
      <p:sp>
        <p:nvSpPr>
          <p:cNvPr id="816" name="Shape 816"/>
          <p:cNvSpPr txBox="1"/>
          <p:nvPr>
            <p:ph type="title"/>
          </p:nvPr>
        </p:nvSpPr>
        <p:spPr>
          <a:xfrm>
            <a:off x="0" y="228600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baseline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Sinkhole Formation</a:t>
            </a:r>
          </a:p>
        </p:txBody>
      </p:sp>
      <p:grpSp>
        <p:nvGrpSpPr>
          <p:cNvPr id="817" name="Shape 817"/>
          <p:cNvGrpSpPr/>
          <p:nvPr/>
        </p:nvGrpSpPr>
        <p:grpSpPr>
          <a:xfrm>
            <a:off x="2260599" y="1904999"/>
            <a:ext cx="4597399" cy="4117975"/>
            <a:chOff x="1981200" y="1905000"/>
            <a:chExt cx="5105399" cy="4572000"/>
          </a:xfrm>
        </p:grpSpPr>
        <p:sp>
          <p:nvSpPr>
            <p:cNvPr id="818" name="Shape 818"/>
            <p:cNvSpPr/>
            <p:nvPr/>
          </p:nvSpPr>
          <p:spPr>
            <a:xfrm>
              <a:off x="1981200" y="1905000"/>
              <a:ext cx="5105399" cy="4572000"/>
            </a:xfrm>
            <a:prstGeom prst="roundRect">
              <a:avLst>
                <a:gd fmla="val 2922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pic>
          <p:nvPicPr>
            <p:cNvPr id="819" name="Shape 81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65361" y="2259011"/>
              <a:ext cx="4537074" cy="386397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Shape 113"/>
          <p:cNvGrpSpPr/>
          <p:nvPr/>
        </p:nvGrpSpPr>
        <p:grpSpPr>
          <a:xfrm>
            <a:off x="-15875" y="0"/>
            <a:ext cx="9159874" cy="6400800"/>
            <a:chOff x="-15875" y="0"/>
            <a:chExt cx="9159874" cy="6400800"/>
          </a:xfrm>
        </p:grpSpPr>
        <p:grpSp>
          <p:nvGrpSpPr>
            <p:cNvPr id="114" name="Shape 114"/>
            <p:cNvGrpSpPr/>
            <p:nvPr/>
          </p:nvGrpSpPr>
          <p:grpSpPr>
            <a:xfrm>
              <a:off x="449262" y="1828800"/>
              <a:ext cx="8305799" cy="4572000"/>
              <a:chOff x="449262" y="1600200"/>
              <a:chExt cx="8305799" cy="4953000"/>
            </a:xfrm>
          </p:grpSpPr>
          <p:sp>
            <p:nvSpPr>
              <p:cNvPr id="115" name="Shape 115"/>
              <p:cNvSpPr/>
              <p:nvPr/>
            </p:nvSpPr>
            <p:spPr>
              <a:xfrm>
                <a:off x="449262" y="1600200"/>
                <a:ext cx="8305799" cy="4953000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16" name="Shape 116"/>
              <p:cNvSpPr txBox="1"/>
              <p:nvPr/>
            </p:nvSpPr>
            <p:spPr>
              <a:xfrm>
                <a:off x="1133475" y="1911350"/>
                <a:ext cx="4475162" cy="6286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Earth’s Water Balance</a:t>
                </a:r>
              </a:p>
            </p:txBody>
          </p:sp>
        </p:grpSp>
        <p:grpSp>
          <p:nvGrpSpPr>
            <p:cNvPr id="117" name="Shape 117"/>
            <p:cNvGrpSpPr/>
            <p:nvPr/>
          </p:nvGrpSpPr>
          <p:grpSpPr>
            <a:xfrm>
              <a:off x="-15875" y="0"/>
              <a:ext cx="9159874" cy="1430336"/>
              <a:chOff x="-7937" y="0"/>
              <a:chExt cx="9159874" cy="1430336"/>
            </a:xfrm>
          </p:grpSpPr>
          <p:sp>
            <p:nvSpPr>
              <p:cNvPr id="118" name="Shape 118"/>
              <p:cNvSpPr txBox="1"/>
              <p:nvPr/>
            </p:nvSpPr>
            <p:spPr>
              <a:xfrm>
                <a:off x="-1586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119" name="Shape 119"/>
              <p:cNvGrpSpPr/>
              <p:nvPr/>
            </p:nvGrpSpPr>
            <p:grpSpPr>
              <a:xfrm>
                <a:off x="-7937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120" name="Shape 120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121" name="Shape 121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122" name="Shape 122"/>
              <p:cNvGrpSpPr/>
              <p:nvPr/>
            </p:nvGrpSpPr>
            <p:grpSpPr>
              <a:xfrm>
                <a:off x="0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123" name="Shape 123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124" name="Shape 124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</p:grpSp>
      <p:sp>
        <p:nvSpPr>
          <p:cNvPr id="125" name="Shape 125"/>
          <p:cNvSpPr txBox="1"/>
          <p:nvPr>
            <p:ph type="title"/>
          </p:nvPr>
        </p:nvSpPr>
        <p:spPr>
          <a:xfrm>
            <a:off x="0" y="22860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600"/>
              </a:buClr>
              <a:buSzPct val="25000"/>
              <a:buFont typeface="Arial"/>
              <a:buNone/>
            </a:pPr>
            <a:r>
              <a:rPr b="1" baseline="0" i="0" lang="en-US" sz="4400" u="none" cap="none" strike="noStrike">
                <a:solidFill>
                  <a:srgbClr val="FFD600"/>
                </a:solidFill>
                <a:latin typeface="Arial"/>
                <a:ea typeface="Arial"/>
                <a:cs typeface="Arial"/>
                <a:sym typeface="Arial"/>
              </a:rPr>
              <a:t>6.1 </a:t>
            </a:r>
            <a:r>
              <a:rPr b="1" baseline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Running Water</a:t>
            </a:r>
          </a:p>
        </p:txBody>
      </p:sp>
      <p:sp>
        <p:nvSpPr>
          <p:cNvPr id="126" name="Shape 126"/>
          <p:cNvSpPr txBox="1"/>
          <p:nvPr/>
        </p:nvSpPr>
        <p:spPr>
          <a:xfrm>
            <a:off x="1295400" y="2667000"/>
            <a:ext cx="7391399" cy="1800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Balance in the water cycle means the average annual precipitation over Earth equals the amount of water that evaporates.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Shape 131"/>
          <p:cNvGrpSpPr/>
          <p:nvPr/>
        </p:nvGrpSpPr>
        <p:grpSpPr>
          <a:xfrm>
            <a:off x="0" y="0"/>
            <a:ext cx="9159874" cy="1430336"/>
            <a:chOff x="-7937" y="0"/>
            <a:chExt cx="9159874" cy="1430336"/>
          </a:xfrm>
        </p:grpSpPr>
        <p:sp>
          <p:nvSpPr>
            <p:cNvPr id="132" name="Shape 132"/>
            <p:cNvSpPr txBox="1"/>
            <p:nvPr/>
          </p:nvSpPr>
          <p:spPr>
            <a:xfrm>
              <a:off x="-1586" y="0"/>
              <a:ext cx="9144000" cy="1219199"/>
            </a:xfrm>
            <a:prstGeom prst="rect">
              <a:avLst/>
            </a:prstGeom>
            <a:solidFill>
              <a:srgbClr val="D00C0C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133" name="Shape 133"/>
            <p:cNvGrpSpPr/>
            <p:nvPr/>
          </p:nvGrpSpPr>
          <p:grpSpPr>
            <a:xfrm>
              <a:off x="-7937" y="0"/>
              <a:ext cx="9159874" cy="136524"/>
              <a:chOff x="-7937" y="0"/>
              <a:chExt cx="9159874" cy="136524"/>
            </a:xfrm>
          </p:grpSpPr>
          <p:cxnSp>
            <p:nvCxnSpPr>
              <p:cNvPr id="134" name="Shape 134"/>
              <p:cNvCxnSpPr/>
              <p:nvPr/>
            </p:nvCxnSpPr>
            <p:spPr>
              <a:xfrm>
                <a:off x="-7937" y="0"/>
                <a:ext cx="9159874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135" name="Shape 135"/>
              <p:cNvSpPr txBox="1"/>
              <p:nvPr/>
            </p:nvSpPr>
            <p:spPr>
              <a:xfrm>
                <a:off x="-7937" y="44450"/>
                <a:ext cx="9159874" cy="92074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136" name="Shape 136"/>
            <p:cNvGrpSpPr/>
            <p:nvPr/>
          </p:nvGrpSpPr>
          <p:grpSpPr>
            <a:xfrm>
              <a:off x="0" y="1219200"/>
              <a:ext cx="9144000" cy="211136"/>
              <a:chOff x="1586" y="1219200"/>
              <a:chExt cx="9144000" cy="211136"/>
            </a:xfrm>
          </p:grpSpPr>
          <p:cxnSp>
            <p:nvCxnSpPr>
              <p:cNvPr id="137" name="Shape 137"/>
              <p:cNvCxnSpPr/>
              <p:nvPr/>
            </p:nvCxnSpPr>
            <p:spPr>
              <a:xfrm>
                <a:off x="1586" y="1219200"/>
                <a:ext cx="9144000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138" name="Shape 138"/>
              <p:cNvSpPr txBox="1"/>
              <p:nvPr/>
            </p:nvSpPr>
            <p:spPr>
              <a:xfrm>
                <a:off x="1586" y="1247775"/>
                <a:ext cx="9144000" cy="182561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</p:grpSp>
      <p:sp>
        <p:nvSpPr>
          <p:cNvPr id="139" name="Shape 139"/>
          <p:cNvSpPr txBox="1"/>
          <p:nvPr>
            <p:ph type="title"/>
          </p:nvPr>
        </p:nvSpPr>
        <p:spPr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baseline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Distribution of Earth’s Water</a:t>
            </a:r>
          </a:p>
        </p:txBody>
      </p:sp>
      <p:grpSp>
        <p:nvGrpSpPr>
          <p:cNvPr id="140" name="Shape 140"/>
          <p:cNvGrpSpPr/>
          <p:nvPr/>
        </p:nvGrpSpPr>
        <p:grpSpPr>
          <a:xfrm>
            <a:off x="1828800" y="1676400"/>
            <a:ext cx="5486399" cy="4876799"/>
            <a:chOff x="1600200" y="1752600"/>
            <a:chExt cx="5486399" cy="4876799"/>
          </a:xfrm>
        </p:grpSpPr>
        <p:sp>
          <p:nvSpPr>
            <p:cNvPr id="141" name="Shape 141"/>
            <p:cNvSpPr/>
            <p:nvPr/>
          </p:nvSpPr>
          <p:spPr>
            <a:xfrm>
              <a:off x="1600200" y="1752600"/>
              <a:ext cx="5486399" cy="4876799"/>
            </a:xfrm>
            <a:prstGeom prst="roundRect">
              <a:avLst>
                <a:gd fmla="val 2922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pic>
          <p:nvPicPr>
            <p:cNvPr id="142" name="Shape 14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47886" y="2119311"/>
              <a:ext cx="4392611" cy="414178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Shape 148"/>
          <p:cNvGrpSpPr/>
          <p:nvPr/>
        </p:nvGrpSpPr>
        <p:grpSpPr>
          <a:xfrm>
            <a:off x="0" y="0"/>
            <a:ext cx="9159874" cy="1430336"/>
            <a:chOff x="-7937" y="0"/>
            <a:chExt cx="9159874" cy="1430336"/>
          </a:xfrm>
        </p:grpSpPr>
        <p:sp>
          <p:nvSpPr>
            <p:cNvPr id="149" name="Shape 149"/>
            <p:cNvSpPr txBox="1"/>
            <p:nvPr/>
          </p:nvSpPr>
          <p:spPr>
            <a:xfrm>
              <a:off x="-1586" y="0"/>
              <a:ext cx="9144000" cy="1219199"/>
            </a:xfrm>
            <a:prstGeom prst="rect">
              <a:avLst/>
            </a:prstGeom>
            <a:solidFill>
              <a:srgbClr val="D00C0C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150" name="Shape 150"/>
            <p:cNvGrpSpPr/>
            <p:nvPr/>
          </p:nvGrpSpPr>
          <p:grpSpPr>
            <a:xfrm>
              <a:off x="-7937" y="0"/>
              <a:ext cx="9159874" cy="136524"/>
              <a:chOff x="-7937" y="0"/>
              <a:chExt cx="9159874" cy="136524"/>
            </a:xfrm>
          </p:grpSpPr>
          <p:cxnSp>
            <p:nvCxnSpPr>
              <p:cNvPr id="151" name="Shape 151"/>
              <p:cNvCxnSpPr/>
              <p:nvPr/>
            </p:nvCxnSpPr>
            <p:spPr>
              <a:xfrm>
                <a:off x="-7937" y="0"/>
                <a:ext cx="9159874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152" name="Shape 152"/>
              <p:cNvSpPr txBox="1"/>
              <p:nvPr/>
            </p:nvSpPr>
            <p:spPr>
              <a:xfrm>
                <a:off x="-7937" y="44450"/>
                <a:ext cx="9159874" cy="92074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153" name="Shape 153"/>
            <p:cNvGrpSpPr/>
            <p:nvPr/>
          </p:nvGrpSpPr>
          <p:grpSpPr>
            <a:xfrm>
              <a:off x="0" y="1219200"/>
              <a:ext cx="9144000" cy="211136"/>
              <a:chOff x="1586" y="1219200"/>
              <a:chExt cx="9144000" cy="211136"/>
            </a:xfrm>
          </p:grpSpPr>
          <p:cxnSp>
            <p:nvCxnSpPr>
              <p:cNvPr id="154" name="Shape 154"/>
              <p:cNvCxnSpPr/>
              <p:nvPr/>
            </p:nvCxnSpPr>
            <p:spPr>
              <a:xfrm>
                <a:off x="1586" y="1219200"/>
                <a:ext cx="9144000" cy="0"/>
              </a:xfrm>
              <a:prstGeom prst="straightConnector1">
                <a:avLst/>
              </a:prstGeom>
              <a:noFill/>
              <a:ln cap="flat" cmpd="sng" w="101600">
                <a:solidFill>
                  <a:srgbClr val="FFCC0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155" name="Shape 155"/>
              <p:cNvSpPr txBox="1"/>
              <p:nvPr/>
            </p:nvSpPr>
            <p:spPr>
              <a:xfrm>
                <a:off x="1586" y="1247775"/>
                <a:ext cx="9144000" cy="182561"/>
              </a:xfrm>
              <a:prstGeom prst="rect">
                <a:avLst/>
              </a:prstGeom>
              <a:gradFill>
                <a:gsLst>
                  <a:gs pos="0">
                    <a:srgbClr val="323845"/>
                  </a:gs>
                  <a:gs pos="100000">
                    <a:srgbClr val="6D7895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</p:grpSp>
      <p:sp>
        <p:nvSpPr>
          <p:cNvPr id="156" name="Shape 156"/>
          <p:cNvSpPr txBox="1"/>
          <p:nvPr>
            <p:ph type="title"/>
          </p:nvPr>
        </p:nvSpPr>
        <p:spPr>
          <a:xfrm>
            <a:off x="0" y="152400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baseline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Water Cycle</a:t>
            </a:r>
          </a:p>
        </p:txBody>
      </p:sp>
      <p:grpSp>
        <p:nvGrpSpPr>
          <p:cNvPr id="157" name="Shape 157"/>
          <p:cNvGrpSpPr/>
          <p:nvPr/>
        </p:nvGrpSpPr>
        <p:grpSpPr>
          <a:xfrm>
            <a:off x="457200" y="1524000"/>
            <a:ext cx="8229600" cy="5105399"/>
            <a:chOff x="457200" y="1524000"/>
            <a:chExt cx="8229600" cy="5105399"/>
          </a:xfrm>
        </p:grpSpPr>
        <p:sp>
          <p:nvSpPr>
            <p:cNvPr id="158" name="Shape 158"/>
            <p:cNvSpPr/>
            <p:nvPr/>
          </p:nvSpPr>
          <p:spPr>
            <a:xfrm>
              <a:off x="457200" y="1524000"/>
              <a:ext cx="8229600" cy="5105399"/>
            </a:xfrm>
            <a:prstGeom prst="roundRect">
              <a:avLst>
                <a:gd fmla="val 2922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pic>
          <p:nvPicPr>
            <p:cNvPr id="159" name="Shape 15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23900" y="1855786"/>
              <a:ext cx="7696199" cy="444023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Shape 165"/>
          <p:cNvGrpSpPr/>
          <p:nvPr/>
        </p:nvGrpSpPr>
        <p:grpSpPr>
          <a:xfrm>
            <a:off x="-15875" y="0"/>
            <a:ext cx="9159874" cy="6400800"/>
            <a:chOff x="-15875" y="0"/>
            <a:chExt cx="9159874" cy="6400800"/>
          </a:xfrm>
        </p:grpSpPr>
        <p:grpSp>
          <p:nvGrpSpPr>
            <p:cNvPr id="166" name="Shape 166"/>
            <p:cNvGrpSpPr/>
            <p:nvPr/>
          </p:nvGrpSpPr>
          <p:grpSpPr>
            <a:xfrm>
              <a:off x="457200" y="1676400"/>
              <a:ext cx="8229600" cy="4724400"/>
              <a:chOff x="457200" y="1676400"/>
              <a:chExt cx="8229600" cy="4724400"/>
            </a:xfrm>
          </p:grpSpPr>
          <p:sp>
            <p:nvSpPr>
              <p:cNvPr id="167" name="Shape 167"/>
              <p:cNvSpPr/>
              <p:nvPr/>
            </p:nvSpPr>
            <p:spPr>
              <a:xfrm>
                <a:off x="457200" y="1676400"/>
                <a:ext cx="8229600" cy="4724400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68" name="Shape 168"/>
              <p:cNvSpPr txBox="1"/>
              <p:nvPr/>
            </p:nvSpPr>
            <p:spPr>
              <a:xfrm>
                <a:off x="1135062" y="1866900"/>
                <a:ext cx="2374899" cy="579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Streamflow</a:t>
                </a:r>
              </a:p>
            </p:txBody>
          </p:sp>
        </p:grpSp>
        <p:grpSp>
          <p:nvGrpSpPr>
            <p:cNvPr id="169" name="Shape 169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170" name="Shape 170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171" name="Shape 171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172" name="Shape 172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173" name="Shape 173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174" name="Shape 174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175" name="Shape 175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176" name="Shape 176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</p:grpSp>
      <p:sp>
        <p:nvSpPr>
          <p:cNvPr id="177" name="Shape 177"/>
          <p:cNvSpPr txBox="1"/>
          <p:nvPr>
            <p:ph type="title"/>
          </p:nvPr>
        </p:nvSpPr>
        <p:spPr>
          <a:xfrm>
            <a:off x="0" y="22860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600"/>
              </a:buClr>
              <a:buSzPct val="25000"/>
              <a:buFont typeface="Arial"/>
              <a:buNone/>
            </a:pPr>
            <a:r>
              <a:rPr b="1" baseline="0" i="0" lang="en-US" sz="4400" u="none" cap="none" strike="noStrike">
                <a:solidFill>
                  <a:srgbClr val="FFD600"/>
                </a:solidFill>
                <a:latin typeface="Arial"/>
                <a:ea typeface="Arial"/>
                <a:cs typeface="Arial"/>
                <a:sym typeface="Arial"/>
              </a:rPr>
              <a:t>6.1</a:t>
            </a:r>
            <a:r>
              <a:rPr b="1" baseline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 Running Water</a:t>
            </a:r>
          </a:p>
        </p:txBody>
      </p:sp>
      <p:sp>
        <p:nvSpPr>
          <p:cNvPr id="178" name="Shape 178"/>
          <p:cNvSpPr txBox="1"/>
          <p:nvPr/>
        </p:nvSpPr>
        <p:spPr>
          <a:xfrm>
            <a:off x="1295400" y="2513011"/>
            <a:ext cx="7391399" cy="1373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700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rgbClr val="389700"/>
                </a:solidFill>
                <a:latin typeface="Arial"/>
                <a:ea typeface="Arial"/>
                <a:cs typeface="Arial"/>
                <a:sym typeface="Arial"/>
              </a:rPr>
              <a:t>◆ 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ability of a stream to erode and transport materials depends largely on its velocity.</a:t>
            </a:r>
          </a:p>
        </p:txBody>
      </p:sp>
      <p:sp>
        <p:nvSpPr>
          <p:cNvPr id="179" name="Shape 179"/>
          <p:cNvSpPr txBox="1"/>
          <p:nvPr/>
        </p:nvSpPr>
        <p:spPr>
          <a:xfrm>
            <a:off x="1752600" y="3902075"/>
            <a:ext cx="6934199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</a:t>
            </a:r>
            <a:r>
              <a:rPr b="1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Gradient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is the slope or steepness of a stream channel.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Shape 184"/>
          <p:cNvGrpSpPr/>
          <p:nvPr/>
        </p:nvGrpSpPr>
        <p:grpSpPr>
          <a:xfrm>
            <a:off x="-15875" y="0"/>
            <a:ext cx="9159874" cy="6400800"/>
            <a:chOff x="-15875" y="0"/>
            <a:chExt cx="9159874" cy="6400800"/>
          </a:xfrm>
        </p:grpSpPr>
        <p:grpSp>
          <p:nvGrpSpPr>
            <p:cNvPr id="185" name="Shape 185"/>
            <p:cNvGrpSpPr/>
            <p:nvPr/>
          </p:nvGrpSpPr>
          <p:grpSpPr>
            <a:xfrm>
              <a:off x="457200" y="1676400"/>
              <a:ext cx="8229600" cy="4724400"/>
              <a:chOff x="457200" y="1676400"/>
              <a:chExt cx="8229600" cy="4724400"/>
            </a:xfrm>
          </p:grpSpPr>
          <p:sp>
            <p:nvSpPr>
              <p:cNvPr id="186" name="Shape 186"/>
              <p:cNvSpPr/>
              <p:nvPr/>
            </p:nvSpPr>
            <p:spPr>
              <a:xfrm>
                <a:off x="457200" y="1676400"/>
                <a:ext cx="8229600" cy="4724400"/>
              </a:xfrm>
              <a:prstGeom prst="roundRect">
                <a:avLst>
                  <a:gd fmla="val 4780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87" name="Shape 187"/>
              <p:cNvSpPr txBox="1"/>
              <p:nvPr/>
            </p:nvSpPr>
            <p:spPr>
              <a:xfrm>
                <a:off x="1135062" y="1866900"/>
                <a:ext cx="2374899" cy="579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8000"/>
                  </a:buClr>
                  <a:buSzPct val="25000"/>
                  <a:buFont typeface="Arial"/>
                  <a:buNone/>
                </a:pPr>
                <a:r>
                  <a:rPr b="1" baseline="0" i="0" lang="en-US" sz="3200" u="none" cap="none" strike="noStrike">
                    <a:solidFill>
                      <a:srgbClr val="008000"/>
                    </a:solidFill>
                    <a:latin typeface="Arial"/>
                    <a:ea typeface="Arial"/>
                    <a:cs typeface="Arial"/>
                    <a:sym typeface="Arial"/>
                  </a:rPr>
                  <a:t>Streamflow</a:t>
                </a:r>
              </a:p>
            </p:txBody>
          </p:sp>
        </p:grpSp>
        <p:grpSp>
          <p:nvGrpSpPr>
            <p:cNvPr id="188" name="Shape 188"/>
            <p:cNvGrpSpPr/>
            <p:nvPr/>
          </p:nvGrpSpPr>
          <p:grpSpPr>
            <a:xfrm>
              <a:off x="-15875" y="0"/>
              <a:ext cx="9159874" cy="1430336"/>
              <a:chOff x="-15875" y="0"/>
              <a:chExt cx="9159874" cy="1430336"/>
            </a:xfrm>
          </p:grpSpPr>
          <p:sp>
            <p:nvSpPr>
              <p:cNvPr id="189" name="Shape 189"/>
              <p:cNvSpPr txBox="1"/>
              <p:nvPr/>
            </p:nvSpPr>
            <p:spPr>
              <a:xfrm>
                <a:off x="-9525" y="0"/>
                <a:ext cx="9144000" cy="1219199"/>
              </a:xfrm>
              <a:prstGeom prst="rect">
                <a:avLst/>
              </a:prstGeom>
              <a:solidFill>
                <a:srgbClr val="D00C0C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baseline="0" i="0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190" name="Shape 190"/>
              <p:cNvGrpSpPr/>
              <p:nvPr/>
            </p:nvGrpSpPr>
            <p:grpSpPr>
              <a:xfrm>
                <a:off x="-15875" y="0"/>
                <a:ext cx="9159874" cy="136524"/>
                <a:chOff x="-7937" y="0"/>
                <a:chExt cx="9159874" cy="136524"/>
              </a:xfrm>
            </p:grpSpPr>
            <p:cxnSp>
              <p:nvCxnSpPr>
                <p:cNvPr id="191" name="Shape 191"/>
                <p:cNvCxnSpPr/>
                <p:nvPr/>
              </p:nvCxnSpPr>
              <p:spPr>
                <a:xfrm>
                  <a:off x="-7937" y="0"/>
                  <a:ext cx="9159874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192" name="Shape 192"/>
                <p:cNvSpPr txBox="1"/>
                <p:nvPr/>
              </p:nvSpPr>
              <p:spPr>
                <a:xfrm>
                  <a:off x="-7937" y="44450"/>
                  <a:ext cx="9159874" cy="92074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193" name="Shape 193"/>
              <p:cNvGrpSpPr/>
              <p:nvPr/>
            </p:nvGrpSpPr>
            <p:grpSpPr>
              <a:xfrm>
                <a:off x="-7936" y="1219200"/>
                <a:ext cx="9144000" cy="211136"/>
                <a:chOff x="1586" y="1219200"/>
                <a:chExt cx="9144000" cy="211136"/>
              </a:xfrm>
            </p:grpSpPr>
            <p:cxnSp>
              <p:nvCxnSpPr>
                <p:cNvPr id="194" name="Shape 194"/>
                <p:cNvCxnSpPr/>
                <p:nvPr/>
              </p:nvCxnSpPr>
              <p:spPr>
                <a:xfrm>
                  <a:off x="1586" y="1219200"/>
                  <a:ext cx="9144000" cy="0"/>
                </a:xfrm>
                <a:prstGeom prst="straightConnector1">
                  <a:avLst/>
                </a:prstGeom>
                <a:noFill/>
                <a:ln cap="flat" cmpd="sng" w="101600">
                  <a:solidFill>
                    <a:srgbClr val="FFCC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</p:cxnSp>
            <p:sp>
              <p:nvSpPr>
                <p:cNvPr id="195" name="Shape 195"/>
                <p:cNvSpPr txBox="1"/>
                <p:nvPr/>
              </p:nvSpPr>
              <p:spPr>
                <a:xfrm>
                  <a:off x="1586" y="1247775"/>
                  <a:ext cx="9144000" cy="182561"/>
                </a:xfrm>
                <a:prstGeom prst="rect">
                  <a:avLst/>
                </a:prstGeom>
                <a:gradFill>
                  <a:gsLst>
                    <a:gs pos="0">
                      <a:srgbClr val="323845"/>
                    </a:gs>
                    <a:gs pos="100000">
                      <a:srgbClr val="6D7895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baseline="0" i="0" sz="2400" u="none" cap="none" strike="noStrik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</p:grpSp>
      </p:grpSp>
      <p:sp>
        <p:nvSpPr>
          <p:cNvPr id="196" name="Shape 196"/>
          <p:cNvSpPr txBox="1"/>
          <p:nvPr>
            <p:ph type="title"/>
          </p:nvPr>
        </p:nvSpPr>
        <p:spPr>
          <a:xfrm>
            <a:off x="0" y="22860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600"/>
              </a:buClr>
              <a:buSzPct val="25000"/>
              <a:buFont typeface="Arial"/>
              <a:buNone/>
            </a:pPr>
            <a:r>
              <a:rPr b="1" baseline="0" i="0" lang="en-US" sz="4400" u="none" cap="none" strike="noStrike">
                <a:solidFill>
                  <a:srgbClr val="FFD600"/>
                </a:solidFill>
                <a:latin typeface="Arial"/>
                <a:ea typeface="Arial"/>
                <a:cs typeface="Arial"/>
                <a:sym typeface="Arial"/>
              </a:rPr>
              <a:t>6.1</a:t>
            </a:r>
            <a:r>
              <a:rPr b="1" baseline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 Running Water</a:t>
            </a:r>
          </a:p>
        </p:txBody>
      </p:sp>
      <p:sp>
        <p:nvSpPr>
          <p:cNvPr id="197" name="Shape 197"/>
          <p:cNvSpPr txBox="1"/>
          <p:nvPr/>
        </p:nvSpPr>
        <p:spPr>
          <a:xfrm>
            <a:off x="1524000" y="2438400"/>
            <a:ext cx="7162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Channel Characteristics</a:t>
            </a:r>
          </a:p>
        </p:txBody>
      </p:sp>
      <p:sp>
        <p:nvSpPr>
          <p:cNvPr id="198" name="Shape 198"/>
          <p:cNvSpPr txBox="1"/>
          <p:nvPr/>
        </p:nvSpPr>
        <p:spPr>
          <a:xfrm>
            <a:off x="1524000" y="4130675"/>
            <a:ext cx="7086600" cy="1187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36536" lvl="0" marL="23653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 </a:t>
            </a:r>
            <a:r>
              <a:rPr b="1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Discharge 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a stream is the volume of water flowing past a certain point in a given unit of time.  </a:t>
            </a:r>
          </a:p>
        </p:txBody>
      </p:sp>
      <p:sp>
        <p:nvSpPr>
          <p:cNvPr id="199" name="Shape 199"/>
          <p:cNvSpPr txBox="1"/>
          <p:nvPr/>
        </p:nvSpPr>
        <p:spPr>
          <a:xfrm>
            <a:off x="1905000" y="2881311"/>
            <a:ext cx="6781800" cy="82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7337" lvl="0" marL="28733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The </a:t>
            </a:r>
            <a:r>
              <a:rPr b="1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stream channel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is the course the water in a stream follows.</a:t>
            </a:r>
          </a:p>
        </p:txBody>
      </p:sp>
      <p:sp>
        <p:nvSpPr>
          <p:cNvPr id="200" name="Shape 200"/>
          <p:cNvSpPr txBox="1"/>
          <p:nvPr/>
        </p:nvSpPr>
        <p:spPr>
          <a:xfrm>
            <a:off x="1905000" y="3689350"/>
            <a:ext cx="678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Shape, size, and roughness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1_Blueglobe">
  <a:themeElements>
    <a:clrScheme name="Blueglobe 8">
      <a:dk1>
        <a:srgbClr val="000000"/>
      </a:dk1>
      <a:lt1>
        <a:srgbClr val="DDDDDD"/>
      </a:lt1>
      <a:dk2>
        <a:srgbClr val="000000"/>
      </a:dk2>
      <a:lt2>
        <a:srgbClr val="808080"/>
      </a:lt2>
      <a:accent1>
        <a:srgbClr val="003366"/>
      </a:accent1>
      <a:accent2>
        <a:srgbClr val="71C79C"/>
      </a:accent2>
      <a:accent3>
        <a:srgbClr val="EBEBEB"/>
      </a:accent3>
      <a:accent4>
        <a:srgbClr val="000000"/>
      </a:accent4>
      <a:accent5>
        <a:srgbClr val="AAADB8"/>
      </a:accent5>
      <a:accent6>
        <a:srgbClr val="66B48D"/>
      </a:accent6>
      <a:hlink>
        <a:srgbClr val="A4B5E0"/>
      </a:hlink>
      <a:folHlink>
        <a:srgbClr val="6D789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Blueglobe">
  <a:themeElements>
    <a:clrScheme name="Blueglobe 8">
      <a:dk1>
        <a:srgbClr val="000000"/>
      </a:dk1>
      <a:lt1>
        <a:srgbClr val="DDDDDD"/>
      </a:lt1>
      <a:dk2>
        <a:srgbClr val="000000"/>
      </a:dk2>
      <a:lt2>
        <a:srgbClr val="808080"/>
      </a:lt2>
      <a:accent1>
        <a:srgbClr val="003366"/>
      </a:accent1>
      <a:accent2>
        <a:srgbClr val="71C79C"/>
      </a:accent2>
      <a:accent3>
        <a:srgbClr val="EBEBEB"/>
      </a:accent3>
      <a:accent4>
        <a:srgbClr val="000000"/>
      </a:accent4>
      <a:accent5>
        <a:srgbClr val="AAADB8"/>
      </a:accent5>
      <a:accent6>
        <a:srgbClr val="66B48D"/>
      </a:accent6>
      <a:hlink>
        <a:srgbClr val="A4B5E0"/>
      </a:hlink>
      <a:folHlink>
        <a:srgbClr val="6D789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